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1" r:id="rId2"/>
  </p:sldMasterIdLst>
  <p:notesMasterIdLst>
    <p:notesMasterId r:id="rId59"/>
  </p:notesMasterIdLst>
  <p:sldIdLst>
    <p:sldId id="379" r:id="rId3"/>
    <p:sldId id="256" r:id="rId4"/>
    <p:sldId id="335" r:id="rId5"/>
    <p:sldId id="314" r:id="rId6"/>
    <p:sldId id="380" r:id="rId7"/>
    <p:sldId id="346" r:id="rId8"/>
    <p:sldId id="347" r:id="rId9"/>
    <p:sldId id="381" r:id="rId10"/>
    <p:sldId id="382" r:id="rId11"/>
    <p:sldId id="383" r:id="rId12"/>
    <p:sldId id="316" r:id="rId13"/>
    <p:sldId id="320" r:id="rId14"/>
    <p:sldId id="318" r:id="rId15"/>
    <p:sldId id="315" r:id="rId16"/>
    <p:sldId id="319" r:id="rId17"/>
    <p:sldId id="340" r:id="rId18"/>
    <p:sldId id="277" r:id="rId19"/>
    <p:sldId id="341" r:id="rId20"/>
    <p:sldId id="384" r:id="rId21"/>
    <p:sldId id="385" r:id="rId22"/>
    <p:sldId id="344" r:id="rId23"/>
    <p:sldId id="338" r:id="rId24"/>
    <p:sldId id="345" r:id="rId25"/>
    <p:sldId id="389" r:id="rId26"/>
    <p:sldId id="278" r:id="rId27"/>
    <p:sldId id="261" r:id="rId28"/>
    <p:sldId id="339" r:id="rId29"/>
    <p:sldId id="258" r:id="rId30"/>
    <p:sldId id="325" r:id="rId31"/>
    <p:sldId id="393" r:id="rId32"/>
    <p:sldId id="394" r:id="rId33"/>
    <p:sldId id="395" r:id="rId34"/>
    <p:sldId id="396" r:id="rId35"/>
    <p:sldId id="398" r:id="rId36"/>
    <p:sldId id="399" r:id="rId37"/>
    <p:sldId id="400" r:id="rId38"/>
    <p:sldId id="274" r:id="rId39"/>
    <p:sldId id="401" r:id="rId40"/>
    <p:sldId id="292" r:id="rId41"/>
    <p:sldId id="293" r:id="rId42"/>
    <p:sldId id="295" r:id="rId43"/>
    <p:sldId id="280" r:id="rId44"/>
    <p:sldId id="282" r:id="rId45"/>
    <p:sldId id="349" r:id="rId46"/>
    <p:sldId id="276" r:id="rId47"/>
    <p:sldId id="285" r:id="rId48"/>
    <p:sldId id="301" r:id="rId49"/>
    <p:sldId id="290" r:id="rId50"/>
    <p:sldId id="288" r:id="rId51"/>
    <p:sldId id="289" r:id="rId52"/>
    <p:sldId id="297" r:id="rId53"/>
    <p:sldId id="390" r:id="rId54"/>
    <p:sldId id="350" r:id="rId55"/>
    <p:sldId id="402" r:id="rId56"/>
    <p:sldId id="392" r:id="rId57"/>
    <p:sldId id="317"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A740B1-58A1-4000-8EBB-B6C48C0D50A4}">
          <p14:sldIdLst>
            <p14:sldId id="379"/>
            <p14:sldId id="256"/>
            <p14:sldId id="335"/>
            <p14:sldId id="314"/>
            <p14:sldId id="380"/>
            <p14:sldId id="346"/>
            <p14:sldId id="347"/>
            <p14:sldId id="381"/>
            <p14:sldId id="382"/>
            <p14:sldId id="383"/>
            <p14:sldId id="316"/>
            <p14:sldId id="320"/>
            <p14:sldId id="318"/>
            <p14:sldId id="315"/>
            <p14:sldId id="319"/>
            <p14:sldId id="340"/>
            <p14:sldId id="277"/>
            <p14:sldId id="341"/>
            <p14:sldId id="384"/>
            <p14:sldId id="385"/>
            <p14:sldId id="344"/>
            <p14:sldId id="338"/>
            <p14:sldId id="345"/>
            <p14:sldId id="389"/>
            <p14:sldId id="278"/>
            <p14:sldId id="261"/>
            <p14:sldId id="339"/>
            <p14:sldId id="258"/>
            <p14:sldId id="325"/>
            <p14:sldId id="393"/>
            <p14:sldId id="394"/>
            <p14:sldId id="395"/>
            <p14:sldId id="396"/>
            <p14:sldId id="398"/>
            <p14:sldId id="399"/>
            <p14:sldId id="400"/>
            <p14:sldId id="274"/>
            <p14:sldId id="401"/>
            <p14:sldId id="292"/>
            <p14:sldId id="293"/>
            <p14:sldId id="295"/>
            <p14:sldId id="280"/>
            <p14:sldId id="282"/>
            <p14:sldId id="349"/>
            <p14:sldId id="276"/>
            <p14:sldId id="285"/>
            <p14:sldId id="301"/>
            <p14:sldId id="290"/>
            <p14:sldId id="288"/>
            <p14:sldId id="289"/>
            <p14:sldId id="297"/>
            <p14:sldId id="390"/>
            <p14:sldId id="350"/>
            <p14:sldId id="402"/>
            <p14:sldId id="392"/>
            <p14:sldId id="317"/>
          </p14:sldIdLst>
        </p14:section>
        <p14:section name="Appendix" id="{582BB325-FFC1-4915-A5A3-EC957715D6D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ul Conway" initials="PC"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8" autoAdjust="0"/>
    <p:restoredTop sz="79799" autoAdjust="0"/>
  </p:normalViewPr>
  <p:slideViewPr>
    <p:cSldViewPr>
      <p:cViewPr varScale="1">
        <p:scale>
          <a:sx n="68" d="100"/>
          <a:sy n="68" d="100"/>
        </p:scale>
        <p:origin x="1920"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ata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4" Type="http://schemas.openxmlformats.org/officeDocument/2006/relationships/image" Target="../media/image88.svg"/></Relationships>
</file>

<file path=ppt/diagrams/_rels/data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ata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ata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4" Type="http://schemas.openxmlformats.org/officeDocument/2006/relationships/image" Target="../media/image8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9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sv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4" Type="http://schemas.openxmlformats.org/officeDocument/2006/relationships/image" Target="../media/image4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s>
</file>

<file path=ppt/diagrams/_rels/drawing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BF449-4D9F-4EE1-8821-EDB3015996F3}"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E296E7C-6D3C-4B4B-84E6-D8D52C90AF9B}">
      <dgm:prSet/>
      <dgm:spPr/>
      <dgm:t>
        <a:bodyPr/>
        <a:lstStyle/>
        <a:p>
          <a:r>
            <a:rPr lang="en-US" b="0" i="0"/>
            <a:t>Paul</a:t>
          </a:r>
          <a:endParaRPr lang="en-US"/>
        </a:p>
      </dgm:t>
    </dgm:pt>
    <dgm:pt modelId="{A29B8DFC-4B6C-441E-B6F8-A4800B6720F8}" type="parTrans" cxnId="{D6E56939-DD6B-4B3F-BE7A-D79D8A3A9CB1}">
      <dgm:prSet/>
      <dgm:spPr/>
      <dgm:t>
        <a:bodyPr/>
        <a:lstStyle/>
        <a:p>
          <a:endParaRPr lang="en-US"/>
        </a:p>
      </dgm:t>
    </dgm:pt>
    <dgm:pt modelId="{B887F8C4-615B-4078-9510-68A6C0CA047F}" type="sibTrans" cxnId="{D6E56939-DD6B-4B3F-BE7A-D79D8A3A9CB1}">
      <dgm:prSet/>
      <dgm:spPr/>
      <dgm:t>
        <a:bodyPr/>
        <a:lstStyle/>
        <a:p>
          <a:endParaRPr lang="en-US"/>
        </a:p>
      </dgm:t>
    </dgm:pt>
    <dgm:pt modelId="{E62D95FF-C184-4F54-BD9F-2922B62E389C}">
      <dgm:prSet/>
      <dgm:spPr/>
      <dgm:t>
        <a:bodyPr/>
        <a:lstStyle/>
        <a:p>
          <a:r>
            <a:rPr lang="en-US" b="0" i="0"/>
            <a:t>Nirav</a:t>
          </a:r>
          <a:endParaRPr lang="en-US"/>
        </a:p>
      </dgm:t>
    </dgm:pt>
    <dgm:pt modelId="{B0E89405-2135-4D8D-A66B-8882F4CF7A40}" type="parTrans" cxnId="{48ACFCB3-1352-4780-9500-19155B7F021C}">
      <dgm:prSet/>
      <dgm:spPr/>
      <dgm:t>
        <a:bodyPr/>
        <a:lstStyle/>
        <a:p>
          <a:endParaRPr lang="en-US"/>
        </a:p>
      </dgm:t>
    </dgm:pt>
    <dgm:pt modelId="{EDF07BD5-FB49-4984-8F60-D8332817DB63}" type="sibTrans" cxnId="{48ACFCB3-1352-4780-9500-19155B7F021C}">
      <dgm:prSet/>
      <dgm:spPr/>
      <dgm:t>
        <a:bodyPr/>
        <a:lstStyle/>
        <a:p>
          <a:endParaRPr lang="en-US"/>
        </a:p>
      </dgm:t>
    </dgm:pt>
    <dgm:pt modelId="{EC4DF260-5011-4E35-BDFC-650F8A7E85AB}">
      <dgm:prSet/>
      <dgm:spPr/>
      <dgm:t>
        <a:bodyPr/>
        <a:lstStyle/>
        <a:p>
          <a:r>
            <a:rPr lang="en-US" b="0" i="0"/>
            <a:t>Everyone else</a:t>
          </a:r>
          <a:endParaRPr lang="en-US"/>
        </a:p>
      </dgm:t>
    </dgm:pt>
    <dgm:pt modelId="{ED0E976F-BDF4-4D07-A096-0F6ECCA341CC}" type="parTrans" cxnId="{20069075-0E44-4274-AB20-AFC88B9285FD}">
      <dgm:prSet/>
      <dgm:spPr/>
      <dgm:t>
        <a:bodyPr/>
        <a:lstStyle/>
        <a:p>
          <a:endParaRPr lang="en-US"/>
        </a:p>
      </dgm:t>
    </dgm:pt>
    <dgm:pt modelId="{6FF7FDAA-BEA1-4B3F-9508-2FA0CC6AAF79}" type="sibTrans" cxnId="{20069075-0E44-4274-AB20-AFC88B9285FD}">
      <dgm:prSet/>
      <dgm:spPr/>
      <dgm:t>
        <a:bodyPr/>
        <a:lstStyle/>
        <a:p>
          <a:endParaRPr lang="en-US"/>
        </a:p>
      </dgm:t>
    </dgm:pt>
    <dgm:pt modelId="{1D65F1F6-F111-4713-976E-D7170834F772}" type="pres">
      <dgm:prSet presAssocID="{9B0BF449-4D9F-4EE1-8821-EDB3015996F3}" presName="root" presStyleCnt="0">
        <dgm:presLayoutVars>
          <dgm:dir/>
          <dgm:resizeHandles val="exact"/>
        </dgm:presLayoutVars>
      </dgm:prSet>
      <dgm:spPr/>
    </dgm:pt>
    <dgm:pt modelId="{41306A7A-47A1-476B-B75B-37B5C5F9B7C4}" type="pres">
      <dgm:prSet presAssocID="{9E296E7C-6D3C-4B4B-84E6-D8D52C90AF9B}" presName="compNode" presStyleCnt="0"/>
      <dgm:spPr/>
    </dgm:pt>
    <dgm:pt modelId="{EA98E63A-3627-4CD7-BD98-CA55325BDAB2}" type="pres">
      <dgm:prSet presAssocID="{9E296E7C-6D3C-4B4B-84E6-D8D52C90AF9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8B3265B8-99FF-4A52-B570-707F180DFA60}" type="pres">
      <dgm:prSet presAssocID="{9E296E7C-6D3C-4B4B-84E6-D8D52C90AF9B}" presName="spaceRect" presStyleCnt="0"/>
      <dgm:spPr/>
    </dgm:pt>
    <dgm:pt modelId="{D33BE2B8-5F5E-4328-AD1E-894E64530E40}" type="pres">
      <dgm:prSet presAssocID="{9E296E7C-6D3C-4B4B-84E6-D8D52C90AF9B}" presName="textRect" presStyleLbl="revTx" presStyleIdx="0" presStyleCnt="3">
        <dgm:presLayoutVars>
          <dgm:chMax val="1"/>
          <dgm:chPref val="1"/>
        </dgm:presLayoutVars>
      </dgm:prSet>
      <dgm:spPr/>
    </dgm:pt>
    <dgm:pt modelId="{4C84091F-BE51-4579-8DA8-D7455E5D7D33}" type="pres">
      <dgm:prSet presAssocID="{B887F8C4-615B-4078-9510-68A6C0CA047F}" presName="sibTrans" presStyleCnt="0"/>
      <dgm:spPr/>
    </dgm:pt>
    <dgm:pt modelId="{AAB5AE21-FAE0-4D06-B54D-903CCC759716}" type="pres">
      <dgm:prSet presAssocID="{E62D95FF-C184-4F54-BD9F-2922B62E389C}" presName="compNode" presStyleCnt="0"/>
      <dgm:spPr/>
    </dgm:pt>
    <dgm:pt modelId="{6E5D0CB7-D4E8-492A-8280-13029192C972}" type="pres">
      <dgm:prSet presAssocID="{E62D95FF-C184-4F54-BD9F-2922B62E38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797E6769-8E87-454D-812C-167C77343167}" type="pres">
      <dgm:prSet presAssocID="{E62D95FF-C184-4F54-BD9F-2922B62E389C}" presName="spaceRect" presStyleCnt="0"/>
      <dgm:spPr/>
    </dgm:pt>
    <dgm:pt modelId="{A94F1B6E-91C8-422B-AFEC-3215379A59CF}" type="pres">
      <dgm:prSet presAssocID="{E62D95FF-C184-4F54-BD9F-2922B62E389C}" presName="textRect" presStyleLbl="revTx" presStyleIdx="1" presStyleCnt="3">
        <dgm:presLayoutVars>
          <dgm:chMax val="1"/>
          <dgm:chPref val="1"/>
        </dgm:presLayoutVars>
      </dgm:prSet>
      <dgm:spPr/>
    </dgm:pt>
    <dgm:pt modelId="{D8BE3FB4-95F0-497C-9064-61853272F700}" type="pres">
      <dgm:prSet presAssocID="{EDF07BD5-FB49-4984-8F60-D8332817DB63}" presName="sibTrans" presStyleCnt="0"/>
      <dgm:spPr/>
    </dgm:pt>
    <dgm:pt modelId="{B288B315-BD87-4700-98A7-EFC81E8C85BF}" type="pres">
      <dgm:prSet presAssocID="{EC4DF260-5011-4E35-BDFC-650F8A7E85AB}" presName="compNode" presStyleCnt="0"/>
      <dgm:spPr/>
    </dgm:pt>
    <dgm:pt modelId="{B6447995-38B4-43A2-A78B-087ACC40CF87}" type="pres">
      <dgm:prSet presAssocID="{EC4DF260-5011-4E35-BDFC-650F8A7E85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75AE6D6F-0970-4424-BA30-CA538039F7CA}" type="pres">
      <dgm:prSet presAssocID="{EC4DF260-5011-4E35-BDFC-650F8A7E85AB}" presName="spaceRect" presStyleCnt="0"/>
      <dgm:spPr/>
    </dgm:pt>
    <dgm:pt modelId="{27A5BACF-81BE-4433-B4CE-03EC183C4384}" type="pres">
      <dgm:prSet presAssocID="{EC4DF260-5011-4E35-BDFC-650F8A7E85AB}" presName="textRect" presStyleLbl="revTx" presStyleIdx="2" presStyleCnt="3">
        <dgm:presLayoutVars>
          <dgm:chMax val="1"/>
          <dgm:chPref val="1"/>
        </dgm:presLayoutVars>
      </dgm:prSet>
      <dgm:spPr/>
    </dgm:pt>
  </dgm:ptLst>
  <dgm:cxnLst>
    <dgm:cxn modelId="{DEF3331E-A8B6-444F-A996-05A0F2FC2FD5}" type="presOf" srcId="{9B0BF449-4D9F-4EE1-8821-EDB3015996F3}" destId="{1D65F1F6-F111-4713-976E-D7170834F772}" srcOrd="0" destOrd="0" presId="urn:microsoft.com/office/officeart/2018/2/layout/IconLabelList"/>
    <dgm:cxn modelId="{D6E56939-DD6B-4B3F-BE7A-D79D8A3A9CB1}" srcId="{9B0BF449-4D9F-4EE1-8821-EDB3015996F3}" destId="{9E296E7C-6D3C-4B4B-84E6-D8D52C90AF9B}" srcOrd="0" destOrd="0" parTransId="{A29B8DFC-4B6C-441E-B6F8-A4800B6720F8}" sibTransId="{B887F8C4-615B-4078-9510-68A6C0CA047F}"/>
    <dgm:cxn modelId="{20069075-0E44-4274-AB20-AFC88B9285FD}" srcId="{9B0BF449-4D9F-4EE1-8821-EDB3015996F3}" destId="{EC4DF260-5011-4E35-BDFC-650F8A7E85AB}" srcOrd="2" destOrd="0" parTransId="{ED0E976F-BDF4-4D07-A096-0F6ECCA341CC}" sibTransId="{6FF7FDAA-BEA1-4B3F-9508-2FA0CC6AAF79}"/>
    <dgm:cxn modelId="{EB237F8D-970C-4AFF-A924-4BD87A52EC10}" type="presOf" srcId="{E62D95FF-C184-4F54-BD9F-2922B62E389C}" destId="{A94F1B6E-91C8-422B-AFEC-3215379A59CF}" srcOrd="0" destOrd="0" presId="urn:microsoft.com/office/officeart/2018/2/layout/IconLabelList"/>
    <dgm:cxn modelId="{0017DCAA-FA8E-4FDD-B988-A95DF9146B57}" type="presOf" srcId="{EC4DF260-5011-4E35-BDFC-650F8A7E85AB}" destId="{27A5BACF-81BE-4433-B4CE-03EC183C4384}" srcOrd="0" destOrd="0" presId="urn:microsoft.com/office/officeart/2018/2/layout/IconLabelList"/>
    <dgm:cxn modelId="{48ACFCB3-1352-4780-9500-19155B7F021C}" srcId="{9B0BF449-4D9F-4EE1-8821-EDB3015996F3}" destId="{E62D95FF-C184-4F54-BD9F-2922B62E389C}" srcOrd="1" destOrd="0" parTransId="{B0E89405-2135-4D8D-A66B-8882F4CF7A40}" sibTransId="{EDF07BD5-FB49-4984-8F60-D8332817DB63}"/>
    <dgm:cxn modelId="{04D5F5B7-28E3-4506-95DF-E70850D382DA}" type="presOf" srcId="{9E296E7C-6D3C-4B4B-84E6-D8D52C90AF9B}" destId="{D33BE2B8-5F5E-4328-AD1E-894E64530E40}" srcOrd="0" destOrd="0" presId="urn:microsoft.com/office/officeart/2018/2/layout/IconLabelList"/>
    <dgm:cxn modelId="{26BD2384-5AC4-419F-A05C-48E801DA7C21}" type="presParOf" srcId="{1D65F1F6-F111-4713-976E-D7170834F772}" destId="{41306A7A-47A1-476B-B75B-37B5C5F9B7C4}" srcOrd="0" destOrd="0" presId="urn:microsoft.com/office/officeart/2018/2/layout/IconLabelList"/>
    <dgm:cxn modelId="{A26DC106-781F-49E8-A3D0-AA9A01721E95}" type="presParOf" srcId="{41306A7A-47A1-476B-B75B-37B5C5F9B7C4}" destId="{EA98E63A-3627-4CD7-BD98-CA55325BDAB2}" srcOrd="0" destOrd="0" presId="urn:microsoft.com/office/officeart/2018/2/layout/IconLabelList"/>
    <dgm:cxn modelId="{349AD973-AC76-48E5-8B9E-D9D1502F1197}" type="presParOf" srcId="{41306A7A-47A1-476B-B75B-37B5C5F9B7C4}" destId="{8B3265B8-99FF-4A52-B570-707F180DFA60}" srcOrd="1" destOrd="0" presId="urn:microsoft.com/office/officeart/2018/2/layout/IconLabelList"/>
    <dgm:cxn modelId="{35AE2BC3-B9C8-4401-ACB3-1DB5557A2262}" type="presParOf" srcId="{41306A7A-47A1-476B-B75B-37B5C5F9B7C4}" destId="{D33BE2B8-5F5E-4328-AD1E-894E64530E40}" srcOrd="2" destOrd="0" presId="urn:microsoft.com/office/officeart/2018/2/layout/IconLabelList"/>
    <dgm:cxn modelId="{A4DF6875-C7C0-492A-8FD7-655B4E3E3F22}" type="presParOf" srcId="{1D65F1F6-F111-4713-976E-D7170834F772}" destId="{4C84091F-BE51-4579-8DA8-D7455E5D7D33}" srcOrd="1" destOrd="0" presId="urn:microsoft.com/office/officeart/2018/2/layout/IconLabelList"/>
    <dgm:cxn modelId="{132A8FF4-BF8B-46EB-A240-F5674DD82836}" type="presParOf" srcId="{1D65F1F6-F111-4713-976E-D7170834F772}" destId="{AAB5AE21-FAE0-4D06-B54D-903CCC759716}" srcOrd="2" destOrd="0" presId="urn:microsoft.com/office/officeart/2018/2/layout/IconLabelList"/>
    <dgm:cxn modelId="{51364CE2-0E63-4D2D-914F-CBD0A09A0602}" type="presParOf" srcId="{AAB5AE21-FAE0-4D06-B54D-903CCC759716}" destId="{6E5D0CB7-D4E8-492A-8280-13029192C972}" srcOrd="0" destOrd="0" presId="urn:microsoft.com/office/officeart/2018/2/layout/IconLabelList"/>
    <dgm:cxn modelId="{694272CD-0830-40CB-B6D4-85A9C3465A54}" type="presParOf" srcId="{AAB5AE21-FAE0-4D06-B54D-903CCC759716}" destId="{797E6769-8E87-454D-812C-167C77343167}" srcOrd="1" destOrd="0" presId="urn:microsoft.com/office/officeart/2018/2/layout/IconLabelList"/>
    <dgm:cxn modelId="{91B6473E-B1BF-43BE-AD64-012A34242D0A}" type="presParOf" srcId="{AAB5AE21-FAE0-4D06-B54D-903CCC759716}" destId="{A94F1B6E-91C8-422B-AFEC-3215379A59CF}" srcOrd="2" destOrd="0" presId="urn:microsoft.com/office/officeart/2018/2/layout/IconLabelList"/>
    <dgm:cxn modelId="{EB2EA68C-E96A-42EF-8296-4BFA5013E33D}" type="presParOf" srcId="{1D65F1F6-F111-4713-976E-D7170834F772}" destId="{D8BE3FB4-95F0-497C-9064-61853272F700}" srcOrd="3" destOrd="0" presId="urn:microsoft.com/office/officeart/2018/2/layout/IconLabelList"/>
    <dgm:cxn modelId="{064EA995-0F7F-44B8-A6BF-B63D1A3D28B0}" type="presParOf" srcId="{1D65F1F6-F111-4713-976E-D7170834F772}" destId="{B288B315-BD87-4700-98A7-EFC81E8C85BF}" srcOrd="4" destOrd="0" presId="urn:microsoft.com/office/officeart/2018/2/layout/IconLabelList"/>
    <dgm:cxn modelId="{C04BAF11-13FB-4911-BA30-D3B7824AC42B}" type="presParOf" srcId="{B288B315-BD87-4700-98A7-EFC81E8C85BF}" destId="{B6447995-38B4-43A2-A78B-087ACC40CF87}" srcOrd="0" destOrd="0" presId="urn:microsoft.com/office/officeart/2018/2/layout/IconLabelList"/>
    <dgm:cxn modelId="{345D50C2-4683-4D26-AD1E-810870FD108F}" type="presParOf" srcId="{B288B315-BD87-4700-98A7-EFC81E8C85BF}" destId="{75AE6D6F-0970-4424-BA30-CA538039F7CA}" srcOrd="1" destOrd="0" presId="urn:microsoft.com/office/officeart/2018/2/layout/IconLabelList"/>
    <dgm:cxn modelId="{1DAEAC3C-5FD5-42E4-8E9A-15FDDB81AF8D}" type="presParOf" srcId="{B288B315-BD87-4700-98A7-EFC81E8C85BF}" destId="{27A5BACF-81BE-4433-B4CE-03EC183C438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388D320-C87D-43EC-9379-2F5B03BC743A}" type="doc">
      <dgm:prSet loTypeId="urn:microsoft.com/office/officeart/2018/2/layout/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48EAFDAC-83F7-463E-BFA3-4CCAD5EF82E1}">
      <dgm:prSet/>
      <dgm:spPr/>
      <dgm:t>
        <a:bodyPr/>
        <a:lstStyle/>
        <a:p>
          <a:pPr>
            <a:defRPr b="1"/>
          </a:pPr>
          <a:r>
            <a:rPr lang="en-US"/>
            <a:t>Machine learning relies heavily on the these</a:t>
          </a:r>
        </a:p>
      </dgm:t>
    </dgm:pt>
    <dgm:pt modelId="{6FC2925D-08EC-4BAD-ABC5-E210BE35330E}" type="parTrans" cxnId="{4E231B96-F599-4570-9167-277C5EF4A82D}">
      <dgm:prSet/>
      <dgm:spPr/>
      <dgm:t>
        <a:bodyPr/>
        <a:lstStyle/>
        <a:p>
          <a:endParaRPr lang="en-US"/>
        </a:p>
      </dgm:t>
    </dgm:pt>
    <dgm:pt modelId="{CEA3C2B0-9F1A-4AF8-8AA1-9E12891BC4B1}" type="sibTrans" cxnId="{4E231B96-F599-4570-9167-277C5EF4A82D}">
      <dgm:prSet/>
      <dgm:spPr/>
      <dgm:t>
        <a:bodyPr/>
        <a:lstStyle/>
        <a:p>
          <a:endParaRPr lang="en-US"/>
        </a:p>
      </dgm:t>
    </dgm:pt>
    <dgm:pt modelId="{04FFCDE1-D1E2-400F-82CE-5B6B957BAEDC}">
      <dgm:prSet/>
      <dgm:spPr/>
      <dgm:t>
        <a:bodyPr/>
        <a:lstStyle/>
        <a:p>
          <a:r>
            <a:rPr lang="en-US"/>
            <a:t>Linear Algebra</a:t>
          </a:r>
        </a:p>
      </dgm:t>
    </dgm:pt>
    <dgm:pt modelId="{D7DE8981-C410-4E8D-A568-BCA335CD6A03}" type="parTrans" cxnId="{67483F34-1D49-4FE4-8FC4-974BC1D561B6}">
      <dgm:prSet/>
      <dgm:spPr/>
      <dgm:t>
        <a:bodyPr/>
        <a:lstStyle/>
        <a:p>
          <a:endParaRPr lang="en-US"/>
        </a:p>
      </dgm:t>
    </dgm:pt>
    <dgm:pt modelId="{C31C898F-9EC2-4D7F-ACCD-C0634A5DF960}" type="sibTrans" cxnId="{67483F34-1D49-4FE4-8FC4-974BC1D561B6}">
      <dgm:prSet/>
      <dgm:spPr/>
      <dgm:t>
        <a:bodyPr/>
        <a:lstStyle/>
        <a:p>
          <a:endParaRPr lang="en-US"/>
        </a:p>
      </dgm:t>
    </dgm:pt>
    <dgm:pt modelId="{FED97B4D-0D43-4FC5-8068-FD18EAB66C1E}">
      <dgm:prSet/>
      <dgm:spPr/>
      <dgm:t>
        <a:bodyPr/>
        <a:lstStyle/>
        <a:p>
          <a:r>
            <a:rPr lang="en-US"/>
            <a:t>Calculus</a:t>
          </a:r>
        </a:p>
      </dgm:t>
    </dgm:pt>
    <dgm:pt modelId="{202C9962-F020-42CD-8150-2071B43C9960}" type="parTrans" cxnId="{73242977-CAA8-48BD-84C3-90E48A1C9390}">
      <dgm:prSet/>
      <dgm:spPr/>
      <dgm:t>
        <a:bodyPr/>
        <a:lstStyle/>
        <a:p>
          <a:endParaRPr lang="en-US"/>
        </a:p>
      </dgm:t>
    </dgm:pt>
    <dgm:pt modelId="{EAD2CF57-E7C3-4EB7-B31C-F890F72868B8}" type="sibTrans" cxnId="{73242977-CAA8-48BD-84C3-90E48A1C9390}">
      <dgm:prSet/>
      <dgm:spPr/>
      <dgm:t>
        <a:bodyPr/>
        <a:lstStyle/>
        <a:p>
          <a:endParaRPr lang="en-US"/>
        </a:p>
      </dgm:t>
    </dgm:pt>
    <dgm:pt modelId="{ECD401A5-FB66-4B7B-9346-B35C10275349}">
      <dgm:prSet/>
      <dgm:spPr/>
      <dgm:t>
        <a:bodyPr/>
        <a:lstStyle/>
        <a:p>
          <a:r>
            <a:rPr lang="en-US"/>
            <a:t>Statistics</a:t>
          </a:r>
        </a:p>
      </dgm:t>
    </dgm:pt>
    <dgm:pt modelId="{87834AD3-A201-4159-BE8E-204B97A1C54E}" type="parTrans" cxnId="{C3D5B29B-1C69-4186-B015-052BA28C0196}">
      <dgm:prSet/>
      <dgm:spPr/>
      <dgm:t>
        <a:bodyPr/>
        <a:lstStyle/>
        <a:p>
          <a:endParaRPr lang="en-US"/>
        </a:p>
      </dgm:t>
    </dgm:pt>
    <dgm:pt modelId="{6A970834-E980-4C1D-8C6B-B252314CD682}" type="sibTrans" cxnId="{C3D5B29B-1C69-4186-B015-052BA28C0196}">
      <dgm:prSet/>
      <dgm:spPr/>
      <dgm:t>
        <a:bodyPr/>
        <a:lstStyle/>
        <a:p>
          <a:endParaRPr lang="en-US"/>
        </a:p>
      </dgm:t>
    </dgm:pt>
    <dgm:pt modelId="{6F58B559-A708-431C-AF34-D3A46E701513}">
      <dgm:prSet/>
      <dgm:spPr/>
      <dgm:t>
        <a:bodyPr/>
        <a:lstStyle/>
        <a:p>
          <a:r>
            <a:rPr lang="en-US"/>
            <a:t>Probability</a:t>
          </a:r>
        </a:p>
      </dgm:t>
    </dgm:pt>
    <dgm:pt modelId="{FC7EF495-326A-4807-A5FB-A50E96069001}" type="parTrans" cxnId="{3E1C45EE-A163-4A85-A77D-7CEBFD364726}">
      <dgm:prSet/>
      <dgm:spPr/>
      <dgm:t>
        <a:bodyPr/>
        <a:lstStyle/>
        <a:p>
          <a:endParaRPr lang="en-US"/>
        </a:p>
      </dgm:t>
    </dgm:pt>
    <dgm:pt modelId="{9A443C6F-30AF-4430-B0F9-7CD8073C757B}" type="sibTrans" cxnId="{3E1C45EE-A163-4A85-A77D-7CEBFD364726}">
      <dgm:prSet/>
      <dgm:spPr/>
      <dgm:t>
        <a:bodyPr/>
        <a:lstStyle/>
        <a:p>
          <a:endParaRPr lang="en-US"/>
        </a:p>
      </dgm:t>
    </dgm:pt>
    <dgm:pt modelId="{847A72C7-EFF2-4643-B5D7-8A6B64C0CEC3}">
      <dgm:prSet/>
      <dgm:spPr/>
      <dgm:t>
        <a:bodyPr/>
        <a:lstStyle/>
        <a:p>
          <a:pPr>
            <a:defRPr b="1"/>
          </a:pPr>
          <a:r>
            <a:rPr lang="en-US" i="1"/>
            <a:t>You can start work on machine learning a minimal knowledge of math but you will need math do it well.</a:t>
          </a:r>
          <a:endParaRPr lang="en-US"/>
        </a:p>
      </dgm:t>
    </dgm:pt>
    <dgm:pt modelId="{5F5AD0D9-BEF4-4241-9EC4-3A121B3884A2}" type="parTrans" cxnId="{F7859C81-7ADB-4A56-A36C-65EBF287A7A5}">
      <dgm:prSet/>
      <dgm:spPr/>
      <dgm:t>
        <a:bodyPr/>
        <a:lstStyle/>
        <a:p>
          <a:endParaRPr lang="en-US"/>
        </a:p>
      </dgm:t>
    </dgm:pt>
    <dgm:pt modelId="{8AFD396A-6494-46C4-ACFC-0D737286CC34}" type="sibTrans" cxnId="{F7859C81-7ADB-4A56-A36C-65EBF287A7A5}">
      <dgm:prSet/>
      <dgm:spPr/>
      <dgm:t>
        <a:bodyPr/>
        <a:lstStyle/>
        <a:p>
          <a:endParaRPr lang="en-US"/>
        </a:p>
      </dgm:t>
    </dgm:pt>
    <dgm:pt modelId="{4EF07DAC-A460-4EC3-8F09-EC7BC060BA2B}" type="pres">
      <dgm:prSet presAssocID="{C388D320-C87D-43EC-9379-2F5B03BC743A}" presName="root" presStyleCnt="0">
        <dgm:presLayoutVars>
          <dgm:dir/>
          <dgm:resizeHandles val="exact"/>
        </dgm:presLayoutVars>
      </dgm:prSet>
      <dgm:spPr/>
    </dgm:pt>
    <dgm:pt modelId="{DCC91D73-736A-4014-A446-2AC3A3B08F96}" type="pres">
      <dgm:prSet presAssocID="{48EAFDAC-83F7-463E-BFA3-4CCAD5EF82E1}" presName="compNode" presStyleCnt="0"/>
      <dgm:spPr/>
    </dgm:pt>
    <dgm:pt modelId="{8403877D-0D6B-49ED-B9CA-C99C19E1EDDE}" type="pres">
      <dgm:prSet presAssocID="{48EAFDAC-83F7-463E-BFA3-4CCAD5EF82E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123F9B17-021D-4963-B930-E662AB35E1F8}" type="pres">
      <dgm:prSet presAssocID="{48EAFDAC-83F7-463E-BFA3-4CCAD5EF82E1}" presName="iconSpace" presStyleCnt="0"/>
      <dgm:spPr/>
    </dgm:pt>
    <dgm:pt modelId="{F4056C55-BE2D-44DD-96A0-A1B7994A50C4}" type="pres">
      <dgm:prSet presAssocID="{48EAFDAC-83F7-463E-BFA3-4CCAD5EF82E1}" presName="parTx" presStyleLbl="revTx" presStyleIdx="0" presStyleCnt="4">
        <dgm:presLayoutVars>
          <dgm:chMax val="0"/>
          <dgm:chPref val="0"/>
        </dgm:presLayoutVars>
      </dgm:prSet>
      <dgm:spPr/>
    </dgm:pt>
    <dgm:pt modelId="{2FC3B7D1-F47A-47B8-83BD-51407F4F40EC}" type="pres">
      <dgm:prSet presAssocID="{48EAFDAC-83F7-463E-BFA3-4CCAD5EF82E1}" presName="txSpace" presStyleCnt="0"/>
      <dgm:spPr/>
    </dgm:pt>
    <dgm:pt modelId="{8FE8557F-9173-4FA3-986C-B81EAF3FE4B7}" type="pres">
      <dgm:prSet presAssocID="{48EAFDAC-83F7-463E-BFA3-4CCAD5EF82E1}" presName="desTx" presStyleLbl="revTx" presStyleIdx="1" presStyleCnt="4">
        <dgm:presLayoutVars/>
      </dgm:prSet>
      <dgm:spPr/>
    </dgm:pt>
    <dgm:pt modelId="{1F934BCD-768B-444A-8B20-965419691220}" type="pres">
      <dgm:prSet presAssocID="{CEA3C2B0-9F1A-4AF8-8AA1-9E12891BC4B1}" presName="sibTrans" presStyleCnt="0"/>
      <dgm:spPr/>
    </dgm:pt>
    <dgm:pt modelId="{4C02D0F0-28EF-49A7-AA7E-886D9DF21041}" type="pres">
      <dgm:prSet presAssocID="{847A72C7-EFF2-4643-B5D7-8A6B64C0CEC3}" presName="compNode" presStyleCnt="0"/>
      <dgm:spPr/>
    </dgm:pt>
    <dgm:pt modelId="{45311FEC-93F2-44C2-A121-474BD40EC14F}" type="pres">
      <dgm:prSet presAssocID="{847A72C7-EFF2-4643-B5D7-8A6B64C0CE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34780FCB-C4D0-499E-94CF-61FB89225926}" type="pres">
      <dgm:prSet presAssocID="{847A72C7-EFF2-4643-B5D7-8A6B64C0CEC3}" presName="iconSpace" presStyleCnt="0"/>
      <dgm:spPr/>
    </dgm:pt>
    <dgm:pt modelId="{D838FDC6-788A-4773-9DDC-B193C010FFDE}" type="pres">
      <dgm:prSet presAssocID="{847A72C7-EFF2-4643-B5D7-8A6B64C0CEC3}" presName="parTx" presStyleLbl="revTx" presStyleIdx="2" presStyleCnt="4">
        <dgm:presLayoutVars>
          <dgm:chMax val="0"/>
          <dgm:chPref val="0"/>
        </dgm:presLayoutVars>
      </dgm:prSet>
      <dgm:spPr/>
    </dgm:pt>
    <dgm:pt modelId="{C5E36D23-33B3-4A25-9003-3CD813797C10}" type="pres">
      <dgm:prSet presAssocID="{847A72C7-EFF2-4643-B5D7-8A6B64C0CEC3}" presName="txSpace" presStyleCnt="0"/>
      <dgm:spPr/>
    </dgm:pt>
    <dgm:pt modelId="{B02A3136-B3DA-4D10-B0AE-F7EBBC0A1A42}" type="pres">
      <dgm:prSet presAssocID="{847A72C7-EFF2-4643-B5D7-8A6B64C0CEC3}" presName="desTx" presStyleLbl="revTx" presStyleIdx="3" presStyleCnt="4">
        <dgm:presLayoutVars/>
      </dgm:prSet>
      <dgm:spPr/>
    </dgm:pt>
  </dgm:ptLst>
  <dgm:cxnLst>
    <dgm:cxn modelId="{67483F34-1D49-4FE4-8FC4-974BC1D561B6}" srcId="{48EAFDAC-83F7-463E-BFA3-4CCAD5EF82E1}" destId="{04FFCDE1-D1E2-400F-82CE-5B6B957BAEDC}" srcOrd="0" destOrd="0" parTransId="{D7DE8981-C410-4E8D-A568-BCA335CD6A03}" sibTransId="{C31C898F-9EC2-4D7F-ACCD-C0634A5DF960}"/>
    <dgm:cxn modelId="{9025FB64-04B7-4E45-80E1-6220F93AF04E}" type="presOf" srcId="{C388D320-C87D-43EC-9379-2F5B03BC743A}" destId="{4EF07DAC-A460-4EC3-8F09-EC7BC060BA2B}" srcOrd="0" destOrd="0" presId="urn:microsoft.com/office/officeart/2018/2/layout/IconLabelDescriptionList"/>
    <dgm:cxn modelId="{73242977-CAA8-48BD-84C3-90E48A1C9390}" srcId="{48EAFDAC-83F7-463E-BFA3-4CCAD5EF82E1}" destId="{FED97B4D-0D43-4FC5-8068-FD18EAB66C1E}" srcOrd="1" destOrd="0" parTransId="{202C9962-F020-42CD-8150-2071B43C9960}" sibTransId="{EAD2CF57-E7C3-4EB7-B31C-F890F72868B8}"/>
    <dgm:cxn modelId="{B9A1F77E-1A5E-4DBF-ABD8-F3D51765716A}" type="presOf" srcId="{ECD401A5-FB66-4B7B-9346-B35C10275349}" destId="{8FE8557F-9173-4FA3-986C-B81EAF3FE4B7}" srcOrd="0" destOrd="2" presId="urn:microsoft.com/office/officeart/2018/2/layout/IconLabelDescriptionList"/>
    <dgm:cxn modelId="{F7859C81-7ADB-4A56-A36C-65EBF287A7A5}" srcId="{C388D320-C87D-43EC-9379-2F5B03BC743A}" destId="{847A72C7-EFF2-4643-B5D7-8A6B64C0CEC3}" srcOrd="1" destOrd="0" parTransId="{5F5AD0D9-BEF4-4241-9EC4-3A121B3884A2}" sibTransId="{8AFD396A-6494-46C4-ACFC-0D737286CC34}"/>
    <dgm:cxn modelId="{BFFCE982-A724-4489-A0F6-5CAACA7D85AA}" type="presOf" srcId="{6F58B559-A708-431C-AF34-D3A46E701513}" destId="{8FE8557F-9173-4FA3-986C-B81EAF3FE4B7}" srcOrd="0" destOrd="3" presId="urn:microsoft.com/office/officeart/2018/2/layout/IconLabelDescriptionList"/>
    <dgm:cxn modelId="{D9BA388B-9175-4BA5-9CC3-420410FE40E6}" type="presOf" srcId="{48EAFDAC-83F7-463E-BFA3-4CCAD5EF82E1}" destId="{F4056C55-BE2D-44DD-96A0-A1B7994A50C4}" srcOrd="0" destOrd="0" presId="urn:microsoft.com/office/officeart/2018/2/layout/IconLabelDescriptionList"/>
    <dgm:cxn modelId="{4E231B96-F599-4570-9167-277C5EF4A82D}" srcId="{C388D320-C87D-43EC-9379-2F5B03BC743A}" destId="{48EAFDAC-83F7-463E-BFA3-4CCAD5EF82E1}" srcOrd="0" destOrd="0" parTransId="{6FC2925D-08EC-4BAD-ABC5-E210BE35330E}" sibTransId="{CEA3C2B0-9F1A-4AF8-8AA1-9E12891BC4B1}"/>
    <dgm:cxn modelId="{C3D5B29B-1C69-4186-B015-052BA28C0196}" srcId="{48EAFDAC-83F7-463E-BFA3-4CCAD5EF82E1}" destId="{ECD401A5-FB66-4B7B-9346-B35C10275349}" srcOrd="2" destOrd="0" parTransId="{87834AD3-A201-4159-BE8E-204B97A1C54E}" sibTransId="{6A970834-E980-4C1D-8C6B-B252314CD682}"/>
    <dgm:cxn modelId="{B03783A2-9073-44F6-9D21-A1DDF05B1792}" type="presOf" srcId="{847A72C7-EFF2-4643-B5D7-8A6B64C0CEC3}" destId="{D838FDC6-788A-4773-9DDC-B193C010FFDE}" srcOrd="0" destOrd="0" presId="urn:microsoft.com/office/officeart/2018/2/layout/IconLabelDescriptionList"/>
    <dgm:cxn modelId="{4ECCC3E9-E68F-4AC7-A155-37B55AC8F5B0}" type="presOf" srcId="{04FFCDE1-D1E2-400F-82CE-5B6B957BAEDC}" destId="{8FE8557F-9173-4FA3-986C-B81EAF3FE4B7}" srcOrd="0" destOrd="0" presId="urn:microsoft.com/office/officeart/2018/2/layout/IconLabelDescriptionList"/>
    <dgm:cxn modelId="{3E1C45EE-A163-4A85-A77D-7CEBFD364726}" srcId="{48EAFDAC-83F7-463E-BFA3-4CCAD5EF82E1}" destId="{6F58B559-A708-431C-AF34-D3A46E701513}" srcOrd="3" destOrd="0" parTransId="{FC7EF495-326A-4807-A5FB-A50E96069001}" sibTransId="{9A443C6F-30AF-4430-B0F9-7CD8073C757B}"/>
    <dgm:cxn modelId="{A6B701EF-46D4-4DE1-85EB-A181FE92CCE4}" type="presOf" srcId="{FED97B4D-0D43-4FC5-8068-FD18EAB66C1E}" destId="{8FE8557F-9173-4FA3-986C-B81EAF3FE4B7}" srcOrd="0" destOrd="1" presId="urn:microsoft.com/office/officeart/2018/2/layout/IconLabelDescriptionList"/>
    <dgm:cxn modelId="{6C04DED7-8952-4D5B-9AC4-807703176C7F}" type="presParOf" srcId="{4EF07DAC-A460-4EC3-8F09-EC7BC060BA2B}" destId="{DCC91D73-736A-4014-A446-2AC3A3B08F96}" srcOrd="0" destOrd="0" presId="urn:microsoft.com/office/officeart/2018/2/layout/IconLabelDescriptionList"/>
    <dgm:cxn modelId="{B8B5FBED-9768-4068-A4CC-4DE035292A54}" type="presParOf" srcId="{DCC91D73-736A-4014-A446-2AC3A3B08F96}" destId="{8403877D-0D6B-49ED-B9CA-C99C19E1EDDE}" srcOrd="0" destOrd="0" presId="urn:microsoft.com/office/officeart/2018/2/layout/IconLabelDescriptionList"/>
    <dgm:cxn modelId="{493400F9-866E-465A-93DE-F91F1A93E2C6}" type="presParOf" srcId="{DCC91D73-736A-4014-A446-2AC3A3B08F96}" destId="{123F9B17-021D-4963-B930-E662AB35E1F8}" srcOrd="1" destOrd="0" presId="urn:microsoft.com/office/officeart/2018/2/layout/IconLabelDescriptionList"/>
    <dgm:cxn modelId="{0D6A5509-E328-4CB6-947F-CB5E6793808C}" type="presParOf" srcId="{DCC91D73-736A-4014-A446-2AC3A3B08F96}" destId="{F4056C55-BE2D-44DD-96A0-A1B7994A50C4}" srcOrd="2" destOrd="0" presId="urn:microsoft.com/office/officeart/2018/2/layout/IconLabelDescriptionList"/>
    <dgm:cxn modelId="{4148ACC3-6D3A-4350-BB1D-EBB4F89E3C53}" type="presParOf" srcId="{DCC91D73-736A-4014-A446-2AC3A3B08F96}" destId="{2FC3B7D1-F47A-47B8-83BD-51407F4F40EC}" srcOrd="3" destOrd="0" presId="urn:microsoft.com/office/officeart/2018/2/layout/IconLabelDescriptionList"/>
    <dgm:cxn modelId="{20A9996D-8A6C-4697-A8F6-1EC6C4A77E2E}" type="presParOf" srcId="{DCC91D73-736A-4014-A446-2AC3A3B08F96}" destId="{8FE8557F-9173-4FA3-986C-B81EAF3FE4B7}" srcOrd="4" destOrd="0" presId="urn:microsoft.com/office/officeart/2018/2/layout/IconLabelDescriptionList"/>
    <dgm:cxn modelId="{F9862A8A-59AF-4A1C-90E8-288D250ABEFC}" type="presParOf" srcId="{4EF07DAC-A460-4EC3-8F09-EC7BC060BA2B}" destId="{1F934BCD-768B-444A-8B20-965419691220}" srcOrd="1" destOrd="0" presId="urn:microsoft.com/office/officeart/2018/2/layout/IconLabelDescriptionList"/>
    <dgm:cxn modelId="{DB744992-5FE4-4DA4-A0EF-079D45AC297E}" type="presParOf" srcId="{4EF07DAC-A460-4EC3-8F09-EC7BC060BA2B}" destId="{4C02D0F0-28EF-49A7-AA7E-886D9DF21041}" srcOrd="2" destOrd="0" presId="urn:microsoft.com/office/officeart/2018/2/layout/IconLabelDescriptionList"/>
    <dgm:cxn modelId="{65C87375-846D-4978-B3E4-95507BC91D92}" type="presParOf" srcId="{4C02D0F0-28EF-49A7-AA7E-886D9DF21041}" destId="{45311FEC-93F2-44C2-A121-474BD40EC14F}" srcOrd="0" destOrd="0" presId="urn:microsoft.com/office/officeart/2018/2/layout/IconLabelDescriptionList"/>
    <dgm:cxn modelId="{37A3C1F5-3AD2-4524-B8CF-E1CF982D5A14}" type="presParOf" srcId="{4C02D0F0-28EF-49A7-AA7E-886D9DF21041}" destId="{34780FCB-C4D0-499E-94CF-61FB89225926}" srcOrd="1" destOrd="0" presId="urn:microsoft.com/office/officeart/2018/2/layout/IconLabelDescriptionList"/>
    <dgm:cxn modelId="{E4B1E3AB-2297-42A3-9FB7-087E00F2BE71}" type="presParOf" srcId="{4C02D0F0-28EF-49A7-AA7E-886D9DF21041}" destId="{D838FDC6-788A-4773-9DDC-B193C010FFDE}" srcOrd="2" destOrd="0" presId="urn:microsoft.com/office/officeart/2018/2/layout/IconLabelDescriptionList"/>
    <dgm:cxn modelId="{19592A56-356C-4AF4-8F6D-0CF88F443D5F}" type="presParOf" srcId="{4C02D0F0-28EF-49A7-AA7E-886D9DF21041}" destId="{C5E36D23-33B3-4A25-9003-3CD813797C10}" srcOrd="3" destOrd="0" presId="urn:microsoft.com/office/officeart/2018/2/layout/IconLabelDescriptionList"/>
    <dgm:cxn modelId="{B7642C58-8B29-4B23-8DF9-87217713B49E}" type="presParOf" srcId="{4C02D0F0-28EF-49A7-AA7E-886D9DF21041}" destId="{B02A3136-B3DA-4D10-B0AE-F7EBBC0A1A4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327E1EE-9BBE-4D75-A4C4-84A48BE2E64F}"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5BCCEC3-AD6E-423E-84D0-2DF03D4C8261}">
      <dgm:prSet/>
      <dgm:spPr/>
      <dgm:t>
        <a:bodyPr/>
        <a:lstStyle/>
        <a:p>
          <a:pPr>
            <a:defRPr cap="all"/>
          </a:pPr>
          <a:r>
            <a:rPr lang="en-US" b="0" i="0"/>
            <a:t>An unsupervised technique that groups a set of objects in such a way that objects in the same group are more similar (in some sense) to each other than to those in other groups.</a:t>
          </a:r>
          <a:endParaRPr lang="en-US"/>
        </a:p>
      </dgm:t>
    </dgm:pt>
    <dgm:pt modelId="{0EB5100A-EA67-421F-9A71-E1563B9BB719}" type="parTrans" cxnId="{06A179BB-69C3-4612-8BE0-20DC15D7ECA5}">
      <dgm:prSet/>
      <dgm:spPr/>
      <dgm:t>
        <a:bodyPr/>
        <a:lstStyle/>
        <a:p>
          <a:endParaRPr lang="en-US"/>
        </a:p>
      </dgm:t>
    </dgm:pt>
    <dgm:pt modelId="{593BFA8D-382C-4007-9FDA-F743EA9A4890}" type="sibTrans" cxnId="{06A179BB-69C3-4612-8BE0-20DC15D7ECA5}">
      <dgm:prSet/>
      <dgm:spPr/>
      <dgm:t>
        <a:bodyPr/>
        <a:lstStyle/>
        <a:p>
          <a:endParaRPr lang="en-US"/>
        </a:p>
      </dgm:t>
    </dgm:pt>
    <dgm:pt modelId="{C00F658E-F11B-40C0-B60F-7043EBD55858}">
      <dgm:prSet/>
      <dgm:spPr/>
      <dgm:t>
        <a:bodyPr/>
        <a:lstStyle/>
        <a:p>
          <a:pPr>
            <a:defRPr cap="all"/>
          </a:pPr>
          <a:r>
            <a:rPr lang="en-US" b="0" i="0"/>
            <a:t>Useful for discovering patterns and information in data</a:t>
          </a:r>
          <a:endParaRPr lang="en-US"/>
        </a:p>
      </dgm:t>
    </dgm:pt>
    <dgm:pt modelId="{1C0CBF51-F1F8-4F28-A05E-0109654F604E}" type="parTrans" cxnId="{44A68DB2-041C-4BD6-A69D-E32DAB0687E4}">
      <dgm:prSet/>
      <dgm:spPr/>
      <dgm:t>
        <a:bodyPr/>
        <a:lstStyle/>
        <a:p>
          <a:endParaRPr lang="en-US"/>
        </a:p>
      </dgm:t>
    </dgm:pt>
    <dgm:pt modelId="{77738896-9343-4060-81D0-D3275B5C767C}" type="sibTrans" cxnId="{44A68DB2-041C-4BD6-A69D-E32DAB0687E4}">
      <dgm:prSet/>
      <dgm:spPr/>
      <dgm:t>
        <a:bodyPr/>
        <a:lstStyle/>
        <a:p>
          <a:endParaRPr lang="en-US"/>
        </a:p>
      </dgm:t>
    </dgm:pt>
    <dgm:pt modelId="{7E2FD58E-0408-4511-887D-51DF90307691}" type="pres">
      <dgm:prSet presAssocID="{2327E1EE-9BBE-4D75-A4C4-84A48BE2E64F}" presName="root" presStyleCnt="0">
        <dgm:presLayoutVars>
          <dgm:dir/>
          <dgm:resizeHandles val="exact"/>
        </dgm:presLayoutVars>
      </dgm:prSet>
      <dgm:spPr/>
    </dgm:pt>
    <dgm:pt modelId="{41D6ACB4-FD94-49C9-B33F-48A436035C25}" type="pres">
      <dgm:prSet presAssocID="{D5BCCEC3-AD6E-423E-84D0-2DF03D4C8261}" presName="compNode" presStyleCnt="0"/>
      <dgm:spPr/>
    </dgm:pt>
    <dgm:pt modelId="{6BEE7518-08AC-4706-81BB-31BA9FA6EC38}" type="pres">
      <dgm:prSet presAssocID="{D5BCCEC3-AD6E-423E-84D0-2DF03D4C8261}" presName="iconBgRect" presStyleLbl="bgShp" presStyleIdx="0" presStyleCnt="2"/>
      <dgm:spPr>
        <a:prstGeom prst="round2DiagRect">
          <a:avLst>
            <a:gd name="adj1" fmla="val 29727"/>
            <a:gd name="adj2" fmla="val 0"/>
          </a:avLst>
        </a:prstGeom>
      </dgm:spPr>
    </dgm:pt>
    <dgm:pt modelId="{2F5BFB72-3747-473C-BB5C-B6636D212334}" type="pres">
      <dgm:prSet presAssocID="{D5BCCEC3-AD6E-423E-84D0-2DF03D4C826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84F5C73F-FB1D-4E75-ACED-5F924A5DDDA6}" type="pres">
      <dgm:prSet presAssocID="{D5BCCEC3-AD6E-423E-84D0-2DF03D4C8261}" presName="spaceRect" presStyleCnt="0"/>
      <dgm:spPr/>
    </dgm:pt>
    <dgm:pt modelId="{A63B2064-3089-4C50-8522-EFF527623926}" type="pres">
      <dgm:prSet presAssocID="{D5BCCEC3-AD6E-423E-84D0-2DF03D4C8261}" presName="textRect" presStyleLbl="revTx" presStyleIdx="0" presStyleCnt="2">
        <dgm:presLayoutVars>
          <dgm:chMax val="1"/>
          <dgm:chPref val="1"/>
        </dgm:presLayoutVars>
      </dgm:prSet>
      <dgm:spPr/>
    </dgm:pt>
    <dgm:pt modelId="{0BB796EC-56E9-421C-B8B0-94441800A216}" type="pres">
      <dgm:prSet presAssocID="{593BFA8D-382C-4007-9FDA-F743EA9A4890}" presName="sibTrans" presStyleCnt="0"/>
      <dgm:spPr/>
    </dgm:pt>
    <dgm:pt modelId="{D4F49FDC-E8D7-4568-B895-7834718ABB47}" type="pres">
      <dgm:prSet presAssocID="{C00F658E-F11B-40C0-B60F-7043EBD55858}" presName="compNode" presStyleCnt="0"/>
      <dgm:spPr/>
    </dgm:pt>
    <dgm:pt modelId="{4B10B441-EBEE-47AA-892A-63C76BBE692A}" type="pres">
      <dgm:prSet presAssocID="{C00F658E-F11B-40C0-B60F-7043EBD55858}" presName="iconBgRect" presStyleLbl="bgShp" presStyleIdx="1" presStyleCnt="2"/>
      <dgm:spPr>
        <a:prstGeom prst="round2DiagRect">
          <a:avLst>
            <a:gd name="adj1" fmla="val 29727"/>
            <a:gd name="adj2" fmla="val 0"/>
          </a:avLst>
        </a:prstGeom>
      </dgm:spPr>
    </dgm:pt>
    <dgm:pt modelId="{F57755CB-EB1F-4C57-8F2C-EEC0ACCECCA3}" type="pres">
      <dgm:prSet presAssocID="{C00F658E-F11B-40C0-B60F-7043EBD5585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BEAD582-2BB9-451C-8E41-EAF83945B40A}" type="pres">
      <dgm:prSet presAssocID="{C00F658E-F11B-40C0-B60F-7043EBD55858}" presName="spaceRect" presStyleCnt="0"/>
      <dgm:spPr/>
    </dgm:pt>
    <dgm:pt modelId="{5DAF887A-E73B-46D7-A301-292660BE4F9B}" type="pres">
      <dgm:prSet presAssocID="{C00F658E-F11B-40C0-B60F-7043EBD55858}" presName="textRect" presStyleLbl="revTx" presStyleIdx="1" presStyleCnt="2">
        <dgm:presLayoutVars>
          <dgm:chMax val="1"/>
          <dgm:chPref val="1"/>
        </dgm:presLayoutVars>
      </dgm:prSet>
      <dgm:spPr/>
    </dgm:pt>
  </dgm:ptLst>
  <dgm:cxnLst>
    <dgm:cxn modelId="{44A68DB2-041C-4BD6-A69D-E32DAB0687E4}" srcId="{2327E1EE-9BBE-4D75-A4C4-84A48BE2E64F}" destId="{C00F658E-F11B-40C0-B60F-7043EBD55858}" srcOrd="1" destOrd="0" parTransId="{1C0CBF51-F1F8-4F28-A05E-0109654F604E}" sibTransId="{77738896-9343-4060-81D0-D3275B5C767C}"/>
    <dgm:cxn modelId="{59DE85B5-C75A-4AF9-A61B-8497A9309DF1}" type="presOf" srcId="{2327E1EE-9BBE-4D75-A4C4-84A48BE2E64F}" destId="{7E2FD58E-0408-4511-887D-51DF90307691}" srcOrd="0" destOrd="0" presId="urn:microsoft.com/office/officeart/2018/5/layout/IconLeafLabelList"/>
    <dgm:cxn modelId="{06A179BB-69C3-4612-8BE0-20DC15D7ECA5}" srcId="{2327E1EE-9BBE-4D75-A4C4-84A48BE2E64F}" destId="{D5BCCEC3-AD6E-423E-84D0-2DF03D4C8261}" srcOrd="0" destOrd="0" parTransId="{0EB5100A-EA67-421F-9A71-E1563B9BB719}" sibTransId="{593BFA8D-382C-4007-9FDA-F743EA9A4890}"/>
    <dgm:cxn modelId="{6C6AC6DF-EA10-41D8-A2A4-AB751C28C1BA}" type="presOf" srcId="{D5BCCEC3-AD6E-423E-84D0-2DF03D4C8261}" destId="{A63B2064-3089-4C50-8522-EFF527623926}" srcOrd="0" destOrd="0" presId="urn:microsoft.com/office/officeart/2018/5/layout/IconLeafLabelList"/>
    <dgm:cxn modelId="{81C34EEC-6E2E-455C-AB8D-9439946DB75E}" type="presOf" srcId="{C00F658E-F11B-40C0-B60F-7043EBD55858}" destId="{5DAF887A-E73B-46D7-A301-292660BE4F9B}" srcOrd="0" destOrd="0" presId="urn:microsoft.com/office/officeart/2018/5/layout/IconLeafLabelList"/>
    <dgm:cxn modelId="{A332556E-9EAB-4B83-A215-3ACF92FBAAA6}" type="presParOf" srcId="{7E2FD58E-0408-4511-887D-51DF90307691}" destId="{41D6ACB4-FD94-49C9-B33F-48A436035C25}" srcOrd="0" destOrd="0" presId="urn:microsoft.com/office/officeart/2018/5/layout/IconLeafLabelList"/>
    <dgm:cxn modelId="{352AAB6F-E923-41B4-8FAA-51EFD36879EA}" type="presParOf" srcId="{41D6ACB4-FD94-49C9-B33F-48A436035C25}" destId="{6BEE7518-08AC-4706-81BB-31BA9FA6EC38}" srcOrd="0" destOrd="0" presId="urn:microsoft.com/office/officeart/2018/5/layout/IconLeafLabelList"/>
    <dgm:cxn modelId="{14A1C7B0-B278-4793-95BF-9A966E60E3AA}" type="presParOf" srcId="{41D6ACB4-FD94-49C9-B33F-48A436035C25}" destId="{2F5BFB72-3747-473C-BB5C-B6636D212334}" srcOrd="1" destOrd="0" presId="urn:microsoft.com/office/officeart/2018/5/layout/IconLeafLabelList"/>
    <dgm:cxn modelId="{03BCF5FD-2BD9-4CDD-B795-B1478261AA2C}" type="presParOf" srcId="{41D6ACB4-FD94-49C9-B33F-48A436035C25}" destId="{84F5C73F-FB1D-4E75-ACED-5F924A5DDDA6}" srcOrd="2" destOrd="0" presId="urn:microsoft.com/office/officeart/2018/5/layout/IconLeafLabelList"/>
    <dgm:cxn modelId="{1F6E90FE-2325-42AA-84FA-D2CAC96C39C8}" type="presParOf" srcId="{41D6ACB4-FD94-49C9-B33F-48A436035C25}" destId="{A63B2064-3089-4C50-8522-EFF527623926}" srcOrd="3" destOrd="0" presId="urn:microsoft.com/office/officeart/2018/5/layout/IconLeafLabelList"/>
    <dgm:cxn modelId="{E096F2B4-5A66-4866-92C8-8E23EEFD7FE8}" type="presParOf" srcId="{7E2FD58E-0408-4511-887D-51DF90307691}" destId="{0BB796EC-56E9-421C-B8B0-94441800A216}" srcOrd="1" destOrd="0" presId="urn:microsoft.com/office/officeart/2018/5/layout/IconLeafLabelList"/>
    <dgm:cxn modelId="{9543EFBF-DB37-4ED3-82F2-41B0DD1F4321}" type="presParOf" srcId="{7E2FD58E-0408-4511-887D-51DF90307691}" destId="{D4F49FDC-E8D7-4568-B895-7834718ABB47}" srcOrd="2" destOrd="0" presId="urn:microsoft.com/office/officeart/2018/5/layout/IconLeafLabelList"/>
    <dgm:cxn modelId="{6D9E090A-59A7-4A7E-893E-C9DB3798363F}" type="presParOf" srcId="{D4F49FDC-E8D7-4568-B895-7834718ABB47}" destId="{4B10B441-EBEE-47AA-892A-63C76BBE692A}" srcOrd="0" destOrd="0" presId="urn:microsoft.com/office/officeart/2018/5/layout/IconLeafLabelList"/>
    <dgm:cxn modelId="{0AAEBB95-6F9C-437F-9F4A-81E2450D3713}" type="presParOf" srcId="{D4F49FDC-E8D7-4568-B895-7834718ABB47}" destId="{F57755CB-EB1F-4C57-8F2C-EEC0ACCECCA3}" srcOrd="1" destOrd="0" presId="urn:microsoft.com/office/officeart/2018/5/layout/IconLeafLabelList"/>
    <dgm:cxn modelId="{A5C20057-F679-4065-93CD-942828526EEF}" type="presParOf" srcId="{D4F49FDC-E8D7-4568-B895-7834718ABB47}" destId="{3BEAD582-2BB9-451C-8E41-EAF83945B40A}" srcOrd="2" destOrd="0" presId="urn:microsoft.com/office/officeart/2018/5/layout/IconLeafLabelList"/>
    <dgm:cxn modelId="{FD0FF1B9-B4B8-4E56-903A-508F89FAE553}" type="presParOf" srcId="{D4F49FDC-E8D7-4568-B895-7834718ABB47}" destId="{5DAF887A-E73B-46D7-A301-292660BE4F9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79923DB-FA8B-4256-AFEC-C94A05D84AF1}"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B1E8AB1D-6A06-4024-A4B7-50D5EC3988B9}">
      <dgm:prSet/>
      <dgm:spPr/>
      <dgm:t>
        <a:bodyPr/>
        <a:lstStyle/>
        <a:p>
          <a:r>
            <a:rPr lang="en-US"/>
            <a:t>Pick k, the number of clusters</a:t>
          </a:r>
        </a:p>
      </dgm:t>
    </dgm:pt>
    <dgm:pt modelId="{739D4EE5-A58B-478E-BBBB-E61C5C9E1939}" type="parTrans" cxnId="{656ED3E0-05CC-46A6-8132-4E2B3DC30575}">
      <dgm:prSet/>
      <dgm:spPr/>
      <dgm:t>
        <a:bodyPr/>
        <a:lstStyle/>
        <a:p>
          <a:endParaRPr lang="en-US"/>
        </a:p>
      </dgm:t>
    </dgm:pt>
    <dgm:pt modelId="{F7F2E8D2-EB27-45AA-BA44-02CD3456A344}" type="sibTrans" cxnId="{656ED3E0-05CC-46A6-8132-4E2B3DC30575}">
      <dgm:prSet phldrT="1" phldr="0"/>
      <dgm:spPr/>
      <dgm:t>
        <a:bodyPr/>
        <a:lstStyle/>
        <a:p>
          <a:r>
            <a:rPr lang="en-US"/>
            <a:t>1</a:t>
          </a:r>
        </a:p>
      </dgm:t>
    </dgm:pt>
    <dgm:pt modelId="{FC44A3BB-86F6-4F9A-B63F-816B1B7A183B}">
      <dgm:prSet/>
      <dgm:spPr/>
      <dgm:t>
        <a:bodyPr/>
        <a:lstStyle/>
        <a:p>
          <a:r>
            <a:rPr lang="en-US"/>
            <a:t>Set the initial cluster centers (means) randomly (or using another recommended method) within the data</a:t>
          </a:r>
        </a:p>
      </dgm:t>
    </dgm:pt>
    <dgm:pt modelId="{8970C375-AEEE-490B-9FDC-A97ED10E0402}" type="parTrans" cxnId="{5B745867-D300-4A11-A9D1-F2F766B9C9F4}">
      <dgm:prSet/>
      <dgm:spPr/>
      <dgm:t>
        <a:bodyPr/>
        <a:lstStyle/>
        <a:p>
          <a:endParaRPr lang="en-US"/>
        </a:p>
      </dgm:t>
    </dgm:pt>
    <dgm:pt modelId="{1FAAEB06-33D5-4E0D-9E5C-896E04236F4C}" type="sibTrans" cxnId="{5B745867-D300-4A11-A9D1-F2F766B9C9F4}">
      <dgm:prSet phldrT="2" phldr="0"/>
      <dgm:spPr/>
      <dgm:t>
        <a:bodyPr/>
        <a:lstStyle/>
        <a:p>
          <a:r>
            <a:rPr lang="en-US"/>
            <a:t>2</a:t>
          </a:r>
        </a:p>
      </dgm:t>
    </dgm:pt>
    <dgm:pt modelId="{8AA207A9-0CFF-49D6-869E-29064F41A4FD}">
      <dgm:prSet/>
      <dgm:spPr/>
      <dgm:t>
        <a:bodyPr/>
        <a:lstStyle/>
        <a:p>
          <a:r>
            <a:rPr lang="en-US"/>
            <a:t>Assign each observation to the closest cluster (mean or centroid)</a:t>
          </a:r>
        </a:p>
      </dgm:t>
    </dgm:pt>
    <dgm:pt modelId="{6FC21745-777C-4FFF-8836-C68DAEF5227E}" type="parTrans" cxnId="{C44D7187-AB52-47BB-BF32-F94709B868E7}">
      <dgm:prSet/>
      <dgm:spPr/>
      <dgm:t>
        <a:bodyPr/>
        <a:lstStyle/>
        <a:p>
          <a:endParaRPr lang="en-US"/>
        </a:p>
      </dgm:t>
    </dgm:pt>
    <dgm:pt modelId="{3B26A794-F34D-4DBE-9428-FD23D3A85D42}" type="sibTrans" cxnId="{C44D7187-AB52-47BB-BF32-F94709B868E7}">
      <dgm:prSet/>
      <dgm:spPr/>
      <dgm:t>
        <a:bodyPr/>
        <a:lstStyle/>
        <a:p>
          <a:endParaRPr lang="en-US"/>
        </a:p>
      </dgm:t>
    </dgm:pt>
    <dgm:pt modelId="{66A6FC2E-818D-4D6D-851C-4A1D92D7CD04}">
      <dgm:prSet/>
      <dgm:spPr/>
      <dgm:t>
        <a:bodyPr/>
        <a:lstStyle/>
        <a:p>
          <a:r>
            <a:rPr lang="en-US"/>
            <a:t>Calculate the new mean (centroid) for each cluster</a:t>
          </a:r>
        </a:p>
      </dgm:t>
    </dgm:pt>
    <dgm:pt modelId="{0F1D98D6-27AA-4F64-94AE-F1571B101533}" type="parTrans" cxnId="{2CAB38B0-8729-439E-ADAE-6661BAF32E75}">
      <dgm:prSet/>
      <dgm:spPr/>
      <dgm:t>
        <a:bodyPr/>
        <a:lstStyle/>
        <a:p>
          <a:endParaRPr lang="en-US"/>
        </a:p>
      </dgm:t>
    </dgm:pt>
    <dgm:pt modelId="{2273967C-CD40-455B-8A4D-A9CE5A661C0C}" type="sibTrans" cxnId="{2CAB38B0-8729-439E-ADAE-6661BAF32E75}">
      <dgm:prSet/>
      <dgm:spPr/>
      <dgm:t>
        <a:bodyPr/>
        <a:lstStyle/>
        <a:p>
          <a:endParaRPr lang="en-US"/>
        </a:p>
      </dgm:t>
    </dgm:pt>
    <dgm:pt modelId="{6BF7AB01-AC53-49F1-AE98-E5EFA2A73F32}">
      <dgm:prSet/>
      <dgm:spPr/>
      <dgm:t>
        <a:bodyPr/>
        <a:lstStyle/>
        <a:p>
          <a:r>
            <a:rPr lang="en-US"/>
            <a:t>Repeat steps 1 and 2 until the assignments no longer change</a:t>
          </a:r>
        </a:p>
      </dgm:t>
    </dgm:pt>
    <dgm:pt modelId="{D41DCAE8-F83D-414D-90CB-85C2EE8499F9}" type="parTrans" cxnId="{AE8C3BFC-CADF-4B00-946D-203A3EA5A5B4}">
      <dgm:prSet/>
      <dgm:spPr/>
      <dgm:t>
        <a:bodyPr/>
        <a:lstStyle/>
        <a:p>
          <a:endParaRPr lang="en-US"/>
        </a:p>
      </dgm:t>
    </dgm:pt>
    <dgm:pt modelId="{7DAD516F-8FDB-4288-804C-581F0192ABAA}" type="sibTrans" cxnId="{AE8C3BFC-CADF-4B00-946D-203A3EA5A5B4}">
      <dgm:prSet phldrT="3" phldr="0"/>
      <dgm:spPr/>
      <dgm:t>
        <a:bodyPr/>
        <a:lstStyle/>
        <a:p>
          <a:r>
            <a:rPr lang="en-US"/>
            <a:t>3</a:t>
          </a:r>
        </a:p>
      </dgm:t>
    </dgm:pt>
    <dgm:pt modelId="{C5AF6373-12B8-4582-8369-CD03C493563F}" type="pres">
      <dgm:prSet presAssocID="{679923DB-FA8B-4256-AFEC-C94A05D84AF1}" presName="Name0" presStyleCnt="0">
        <dgm:presLayoutVars>
          <dgm:animLvl val="lvl"/>
          <dgm:resizeHandles val="exact"/>
        </dgm:presLayoutVars>
      </dgm:prSet>
      <dgm:spPr/>
    </dgm:pt>
    <dgm:pt modelId="{D0C851B4-07F4-486D-8D9D-BE8AD89A4EEB}" type="pres">
      <dgm:prSet presAssocID="{B1E8AB1D-6A06-4024-A4B7-50D5EC3988B9}" presName="compositeNode" presStyleCnt="0">
        <dgm:presLayoutVars>
          <dgm:bulletEnabled val="1"/>
        </dgm:presLayoutVars>
      </dgm:prSet>
      <dgm:spPr/>
    </dgm:pt>
    <dgm:pt modelId="{FDFD8ED9-EB3F-47FB-99BD-FB84E005927B}" type="pres">
      <dgm:prSet presAssocID="{B1E8AB1D-6A06-4024-A4B7-50D5EC3988B9}" presName="bgRect" presStyleLbl="bgAccFollowNode1" presStyleIdx="0" presStyleCnt="3"/>
      <dgm:spPr/>
    </dgm:pt>
    <dgm:pt modelId="{D77EFA9C-1E2B-47C8-A15E-F64F826D2A6C}" type="pres">
      <dgm:prSet presAssocID="{F7F2E8D2-EB27-45AA-BA44-02CD3456A344}" presName="sibTransNodeCircle" presStyleLbl="alignNode1" presStyleIdx="0" presStyleCnt="6">
        <dgm:presLayoutVars>
          <dgm:chMax val="0"/>
          <dgm:bulletEnabled/>
        </dgm:presLayoutVars>
      </dgm:prSet>
      <dgm:spPr/>
    </dgm:pt>
    <dgm:pt modelId="{7A405A06-C984-432B-ACE5-77FAEB16C3A9}" type="pres">
      <dgm:prSet presAssocID="{B1E8AB1D-6A06-4024-A4B7-50D5EC3988B9}" presName="bottomLine" presStyleLbl="alignNode1" presStyleIdx="1" presStyleCnt="6">
        <dgm:presLayoutVars/>
      </dgm:prSet>
      <dgm:spPr/>
    </dgm:pt>
    <dgm:pt modelId="{1DCF15F0-21C7-4772-B52A-8893A9E67DFD}" type="pres">
      <dgm:prSet presAssocID="{B1E8AB1D-6A06-4024-A4B7-50D5EC3988B9}" presName="nodeText" presStyleLbl="bgAccFollowNode1" presStyleIdx="0" presStyleCnt="3">
        <dgm:presLayoutVars>
          <dgm:bulletEnabled val="1"/>
        </dgm:presLayoutVars>
      </dgm:prSet>
      <dgm:spPr/>
    </dgm:pt>
    <dgm:pt modelId="{35EE187D-3F68-4EF9-AB36-67D21821285C}" type="pres">
      <dgm:prSet presAssocID="{F7F2E8D2-EB27-45AA-BA44-02CD3456A344}" presName="sibTrans" presStyleCnt="0"/>
      <dgm:spPr/>
    </dgm:pt>
    <dgm:pt modelId="{B5B14DE4-DB86-474B-A113-06885B015835}" type="pres">
      <dgm:prSet presAssocID="{FC44A3BB-86F6-4F9A-B63F-816B1B7A183B}" presName="compositeNode" presStyleCnt="0">
        <dgm:presLayoutVars>
          <dgm:bulletEnabled val="1"/>
        </dgm:presLayoutVars>
      </dgm:prSet>
      <dgm:spPr/>
    </dgm:pt>
    <dgm:pt modelId="{316C05FC-2C26-4646-A85B-3801555B278F}" type="pres">
      <dgm:prSet presAssocID="{FC44A3BB-86F6-4F9A-B63F-816B1B7A183B}" presName="bgRect" presStyleLbl="bgAccFollowNode1" presStyleIdx="1" presStyleCnt="3"/>
      <dgm:spPr/>
    </dgm:pt>
    <dgm:pt modelId="{5285CB86-2CA5-4587-845D-05BBC57C2360}" type="pres">
      <dgm:prSet presAssocID="{1FAAEB06-33D5-4E0D-9E5C-896E04236F4C}" presName="sibTransNodeCircle" presStyleLbl="alignNode1" presStyleIdx="2" presStyleCnt="6">
        <dgm:presLayoutVars>
          <dgm:chMax val="0"/>
          <dgm:bulletEnabled/>
        </dgm:presLayoutVars>
      </dgm:prSet>
      <dgm:spPr/>
    </dgm:pt>
    <dgm:pt modelId="{EF8F0C29-5BA7-46B9-AE3F-83A4F39F26B5}" type="pres">
      <dgm:prSet presAssocID="{FC44A3BB-86F6-4F9A-B63F-816B1B7A183B}" presName="bottomLine" presStyleLbl="alignNode1" presStyleIdx="3" presStyleCnt="6">
        <dgm:presLayoutVars/>
      </dgm:prSet>
      <dgm:spPr/>
    </dgm:pt>
    <dgm:pt modelId="{17E83249-1DC4-4801-8FF5-55170EBD4763}" type="pres">
      <dgm:prSet presAssocID="{FC44A3BB-86F6-4F9A-B63F-816B1B7A183B}" presName="nodeText" presStyleLbl="bgAccFollowNode1" presStyleIdx="1" presStyleCnt="3">
        <dgm:presLayoutVars>
          <dgm:bulletEnabled val="1"/>
        </dgm:presLayoutVars>
      </dgm:prSet>
      <dgm:spPr/>
    </dgm:pt>
    <dgm:pt modelId="{02DD5AD7-ABCB-4711-A753-9DBAB26DADC7}" type="pres">
      <dgm:prSet presAssocID="{1FAAEB06-33D5-4E0D-9E5C-896E04236F4C}" presName="sibTrans" presStyleCnt="0"/>
      <dgm:spPr/>
    </dgm:pt>
    <dgm:pt modelId="{C1423DFF-6685-494E-ADEC-3D3DFABFAC48}" type="pres">
      <dgm:prSet presAssocID="{6BF7AB01-AC53-49F1-AE98-E5EFA2A73F32}" presName="compositeNode" presStyleCnt="0">
        <dgm:presLayoutVars>
          <dgm:bulletEnabled val="1"/>
        </dgm:presLayoutVars>
      </dgm:prSet>
      <dgm:spPr/>
    </dgm:pt>
    <dgm:pt modelId="{8DA99777-3E25-49AB-A3D0-152F3FF43626}" type="pres">
      <dgm:prSet presAssocID="{6BF7AB01-AC53-49F1-AE98-E5EFA2A73F32}" presName="bgRect" presStyleLbl="bgAccFollowNode1" presStyleIdx="2" presStyleCnt="3"/>
      <dgm:spPr/>
    </dgm:pt>
    <dgm:pt modelId="{0B6E8129-BACA-4E5C-9BA1-A99E601CC0F3}" type="pres">
      <dgm:prSet presAssocID="{7DAD516F-8FDB-4288-804C-581F0192ABAA}" presName="sibTransNodeCircle" presStyleLbl="alignNode1" presStyleIdx="4" presStyleCnt="6">
        <dgm:presLayoutVars>
          <dgm:chMax val="0"/>
          <dgm:bulletEnabled/>
        </dgm:presLayoutVars>
      </dgm:prSet>
      <dgm:spPr/>
    </dgm:pt>
    <dgm:pt modelId="{E554AC55-59A2-4B1E-8453-F313E0C72642}" type="pres">
      <dgm:prSet presAssocID="{6BF7AB01-AC53-49F1-AE98-E5EFA2A73F32}" presName="bottomLine" presStyleLbl="alignNode1" presStyleIdx="5" presStyleCnt="6">
        <dgm:presLayoutVars/>
      </dgm:prSet>
      <dgm:spPr/>
    </dgm:pt>
    <dgm:pt modelId="{B316BBB4-7924-409E-8DD8-FE0E59ED19C3}" type="pres">
      <dgm:prSet presAssocID="{6BF7AB01-AC53-49F1-AE98-E5EFA2A73F32}" presName="nodeText" presStyleLbl="bgAccFollowNode1" presStyleIdx="2" presStyleCnt="3">
        <dgm:presLayoutVars>
          <dgm:bulletEnabled val="1"/>
        </dgm:presLayoutVars>
      </dgm:prSet>
      <dgm:spPr/>
    </dgm:pt>
  </dgm:ptLst>
  <dgm:cxnLst>
    <dgm:cxn modelId="{AA68610D-9E43-4390-BB62-AD48BFE93CCF}" type="presOf" srcId="{F7F2E8D2-EB27-45AA-BA44-02CD3456A344}" destId="{D77EFA9C-1E2B-47C8-A15E-F64F826D2A6C}" srcOrd="0" destOrd="0" presId="urn:microsoft.com/office/officeart/2016/7/layout/BasicLinearProcessNumbered"/>
    <dgm:cxn modelId="{740C0A22-DD05-48F1-96C0-CBA45F66289E}" type="presOf" srcId="{66A6FC2E-818D-4D6D-851C-4A1D92D7CD04}" destId="{17E83249-1DC4-4801-8FF5-55170EBD4763}" srcOrd="0" destOrd="2" presId="urn:microsoft.com/office/officeart/2016/7/layout/BasicLinearProcessNumbered"/>
    <dgm:cxn modelId="{62D34039-661B-4A9A-A635-FC42FAE21C4B}" type="presOf" srcId="{B1E8AB1D-6A06-4024-A4B7-50D5EC3988B9}" destId="{1DCF15F0-21C7-4772-B52A-8893A9E67DFD}" srcOrd="1" destOrd="0" presId="urn:microsoft.com/office/officeart/2016/7/layout/BasicLinearProcessNumbered"/>
    <dgm:cxn modelId="{15F33B41-EFB4-460C-A9A9-5FC5A46FC5A5}" type="presOf" srcId="{6BF7AB01-AC53-49F1-AE98-E5EFA2A73F32}" destId="{B316BBB4-7924-409E-8DD8-FE0E59ED19C3}" srcOrd="1" destOrd="0" presId="urn:microsoft.com/office/officeart/2016/7/layout/BasicLinearProcessNumbered"/>
    <dgm:cxn modelId="{067A2F62-EC8D-4AD4-948A-C47CD92B954C}" type="presOf" srcId="{1FAAEB06-33D5-4E0D-9E5C-896E04236F4C}" destId="{5285CB86-2CA5-4587-845D-05BBC57C2360}" srcOrd="0" destOrd="0" presId="urn:microsoft.com/office/officeart/2016/7/layout/BasicLinearProcessNumbered"/>
    <dgm:cxn modelId="{5B745867-D300-4A11-A9D1-F2F766B9C9F4}" srcId="{679923DB-FA8B-4256-AFEC-C94A05D84AF1}" destId="{FC44A3BB-86F6-4F9A-B63F-816B1B7A183B}" srcOrd="1" destOrd="0" parTransId="{8970C375-AEEE-490B-9FDC-A97ED10E0402}" sibTransId="{1FAAEB06-33D5-4E0D-9E5C-896E04236F4C}"/>
    <dgm:cxn modelId="{90342D70-EB91-41CF-B284-4F7C458AD26C}" type="presOf" srcId="{FC44A3BB-86F6-4F9A-B63F-816B1B7A183B}" destId="{316C05FC-2C26-4646-A85B-3801555B278F}" srcOrd="0" destOrd="0" presId="urn:microsoft.com/office/officeart/2016/7/layout/BasicLinearProcessNumbered"/>
    <dgm:cxn modelId="{AE735775-A577-40C7-9467-D0341AB35A3E}" type="presOf" srcId="{8AA207A9-0CFF-49D6-869E-29064F41A4FD}" destId="{17E83249-1DC4-4801-8FF5-55170EBD4763}" srcOrd="0" destOrd="1" presId="urn:microsoft.com/office/officeart/2016/7/layout/BasicLinearProcessNumbered"/>
    <dgm:cxn modelId="{458C7C56-5479-4CB3-A497-5C09DE52DA9F}" type="presOf" srcId="{6BF7AB01-AC53-49F1-AE98-E5EFA2A73F32}" destId="{8DA99777-3E25-49AB-A3D0-152F3FF43626}" srcOrd="0" destOrd="0" presId="urn:microsoft.com/office/officeart/2016/7/layout/BasicLinearProcessNumbered"/>
    <dgm:cxn modelId="{C44D7187-AB52-47BB-BF32-F94709B868E7}" srcId="{FC44A3BB-86F6-4F9A-B63F-816B1B7A183B}" destId="{8AA207A9-0CFF-49D6-869E-29064F41A4FD}" srcOrd="0" destOrd="0" parTransId="{6FC21745-777C-4FFF-8836-C68DAEF5227E}" sibTransId="{3B26A794-F34D-4DBE-9428-FD23D3A85D42}"/>
    <dgm:cxn modelId="{2CAB38B0-8729-439E-ADAE-6661BAF32E75}" srcId="{FC44A3BB-86F6-4F9A-B63F-816B1B7A183B}" destId="{66A6FC2E-818D-4D6D-851C-4A1D92D7CD04}" srcOrd="1" destOrd="0" parTransId="{0F1D98D6-27AA-4F64-94AE-F1571B101533}" sibTransId="{2273967C-CD40-455B-8A4D-A9CE5A661C0C}"/>
    <dgm:cxn modelId="{10C2B6B8-FBAE-4512-ACA0-6020F9FEC10A}" type="presOf" srcId="{679923DB-FA8B-4256-AFEC-C94A05D84AF1}" destId="{C5AF6373-12B8-4582-8369-CD03C493563F}" srcOrd="0" destOrd="0" presId="urn:microsoft.com/office/officeart/2016/7/layout/BasicLinearProcessNumbered"/>
    <dgm:cxn modelId="{0057A3C6-540E-4EBC-9EAB-0B1FE35B19A2}" type="presOf" srcId="{B1E8AB1D-6A06-4024-A4B7-50D5EC3988B9}" destId="{FDFD8ED9-EB3F-47FB-99BD-FB84E005927B}" srcOrd="0" destOrd="0" presId="urn:microsoft.com/office/officeart/2016/7/layout/BasicLinearProcessNumbered"/>
    <dgm:cxn modelId="{DD6430C8-BDC3-4D2B-A199-EF273B13C82F}" type="presOf" srcId="{7DAD516F-8FDB-4288-804C-581F0192ABAA}" destId="{0B6E8129-BACA-4E5C-9BA1-A99E601CC0F3}" srcOrd="0" destOrd="0" presId="urn:microsoft.com/office/officeart/2016/7/layout/BasicLinearProcessNumbered"/>
    <dgm:cxn modelId="{E882C1D5-62D5-4883-948A-0558D26A1AED}" type="presOf" srcId="{FC44A3BB-86F6-4F9A-B63F-816B1B7A183B}" destId="{17E83249-1DC4-4801-8FF5-55170EBD4763}" srcOrd="1" destOrd="0" presId="urn:microsoft.com/office/officeart/2016/7/layout/BasicLinearProcessNumbered"/>
    <dgm:cxn modelId="{656ED3E0-05CC-46A6-8132-4E2B3DC30575}" srcId="{679923DB-FA8B-4256-AFEC-C94A05D84AF1}" destId="{B1E8AB1D-6A06-4024-A4B7-50D5EC3988B9}" srcOrd="0" destOrd="0" parTransId="{739D4EE5-A58B-478E-BBBB-E61C5C9E1939}" sibTransId="{F7F2E8D2-EB27-45AA-BA44-02CD3456A344}"/>
    <dgm:cxn modelId="{AE8C3BFC-CADF-4B00-946D-203A3EA5A5B4}" srcId="{679923DB-FA8B-4256-AFEC-C94A05D84AF1}" destId="{6BF7AB01-AC53-49F1-AE98-E5EFA2A73F32}" srcOrd="2" destOrd="0" parTransId="{D41DCAE8-F83D-414D-90CB-85C2EE8499F9}" sibTransId="{7DAD516F-8FDB-4288-804C-581F0192ABAA}"/>
    <dgm:cxn modelId="{78C5F9D4-F232-4B76-84CA-786D12EB4ED6}" type="presParOf" srcId="{C5AF6373-12B8-4582-8369-CD03C493563F}" destId="{D0C851B4-07F4-486D-8D9D-BE8AD89A4EEB}" srcOrd="0" destOrd="0" presId="urn:microsoft.com/office/officeart/2016/7/layout/BasicLinearProcessNumbered"/>
    <dgm:cxn modelId="{11E16C73-B5FE-4097-91EE-908736D9C6D7}" type="presParOf" srcId="{D0C851B4-07F4-486D-8D9D-BE8AD89A4EEB}" destId="{FDFD8ED9-EB3F-47FB-99BD-FB84E005927B}" srcOrd="0" destOrd="0" presId="urn:microsoft.com/office/officeart/2016/7/layout/BasicLinearProcessNumbered"/>
    <dgm:cxn modelId="{DCE7151D-F4C4-46BA-B7F4-63F4E0F50791}" type="presParOf" srcId="{D0C851B4-07F4-486D-8D9D-BE8AD89A4EEB}" destId="{D77EFA9C-1E2B-47C8-A15E-F64F826D2A6C}" srcOrd="1" destOrd="0" presId="urn:microsoft.com/office/officeart/2016/7/layout/BasicLinearProcessNumbered"/>
    <dgm:cxn modelId="{015C68DA-6B6B-4F7D-9615-B17F27705BCF}" type="presParOf" srcId="{D0C851B4-07F4-486D-8D9D-BE8AD89A4EEB}" destId="{7A405A06-C984-432B-ACE5-77FAEB16C3A9}" srcOrd="2" destOrd="0" presId="urn:microsoft.com/office/officeart/2016/7/layout/BasicLinearProcessNumbered"/>
    <dgm:cxn modelId="{E34AC7B0-89A1-4AB4-AD64-5BD3BCBFCC87}" type="presParOf" srcId="{D0C851B4-07F4-486D-8D9D-BE8AD89A4EEB}" destId="{1DCF15F0-21C7-4772-B52A-8893A9E67DFD}" srcOrd="3" destOrd="0" presId="urn:microsoft.com/office/officeart/2016/7/layout/BasicLinearProcessNumbered"/>
    <dgm:cxn modelId="{5D301559-EF2A-4E73-9A3A-ADCEA32002A2}" type="presParOf" srcId="{C5AF6373-12B8-4582-8369-CD03C493563F}" destId="{35EE187D-3F68-4EF9-AB36-67D21821285C}" srcOrd="1" destOrd="0" presId="urn:microsoft.com/office/officeart/2016/7/layout/BasicLinearProcessNumbered"/>
    <dgm:cxn modelId="{5813221D-36C1-4215-9638-6BCD8FCAB70A}" type="presParOf" srcId="{C5AF6373-12B8-4582-8369-CD03C493563F}" destId="{B5B14DE4-DB86-474B-A113-06885B015835}" srcOrd="2" destOrd="0" presId="urn:microsoft.com/office/officeart/2016/7/layout/BasicLinearProcessNumbered"/>
    <dgm:cxn modelId="{80473ADF-8762-4E8E-906D-85D7A3567CA5}" type="presParOf" srcId="{B5B14DE4-DB86-474B-A113-06885B015835}" destId="{316C05FC-2C26-4646-A85B-3801555B278F}" srcOrd="0" destOrd="0" presId="urn:microsoft.com/office/officeart/2016/7/layout/BasicLinearProcessNumbered"/>
    <dgm:cxn modelId="{9827EE36-6A11-45A6-AD77-C39069F81469}" type="presParOf" srcId="{B5B14DE4-DB86-474B-A113-06885B015835}" destId="{5285CB86-2CA5-4587-845D-05BBC57C2360}" srcOrd="1" destOrd="0" presId="urn:microsoft.com/office/officeart/2016/7/layout/BasicLinearProcessNumbered"/>
    <dgm:cxn modelId="{DCE1D73F-C110-4D9F-B43F-2FAF0595F465}" type="presParOf" srcId="{B5B14DE4-DB86-474B-A113-06885B015835}" destId="{EF8F0C29-5BA7-46B9-AE3F-83A4F39F26B5}" srcOrd="2" destOrd="0" presId="urn:microsoft.com/office/officeart/2016/7/layout/BasicLinearProcessNumbered"/>
    <dgm:cxn modelId="{C671E9F1-2D18-4E60-981E-C0AEA8ED0D00}" type="presParOf" srcId="{B5B14DE4-DB86-474B-A113-06885B015835}" destId="{17E83249-1DC4-4801-8FF5-55170EBD4763}" srcOrd="3" destOrd="0" presId="urn:microsoft.com/office/officeart/2016/7/layout/BasicLinearProcessNumbered"/>
    <dgm:cxn modelId="{C38A404B-7A6A-4BEA-A18E-FE1A1B43DC5F}" type="presParOf" srcId="{C5AF6373-12B8-4582-8369-CD03C493563F}" destId="{02DD5AD7-ABCB-4711-A753-9DBAB26DADC7}" srcOrd="3" destOrd="0" presId="urn:microsoft.com/office/officeart/2016/7/layout/BasicLinearProcessNumbered"/>
    <dgm:cxn modelId="{7F01AB40-60A3-44C9-AA95-80430C0EAC54}" type="presParOf" srcId="{C5AF6373-12B8-4582-8369-CD03C493563F}" destId="{C1423DFF-6685-494E-ADEC-3D3DFABFAC48}" srcOrd="4" destOrd="0" presId="urn:microsoft.com/office/officeart/2016/7/layout/BasicLinearProcessNumbered"/>
    <dgm:cxn modelId="{D606E036-9174-4A65-8F84-ED46BF95509A}" type="presParOf" srcId="{C1423DFF-6685-494E-ADEC-3D3DFABFAC48}" destId="{8DA99777-3E25-49AB-A3D0-152F3FF43626}" srcOrd="0" destOrd="0" presId="urn:microsoft.com/office/officeart/2016/7/layout/BasicLinearProcessNumbered"/>
    <dgm:cxn modelId="{F8FBCFD7-6F67-42E0-ADB3-26C33F4FBB80}" type="presParOf" srcId="{C1423DFF-6685-494E-ADEC-3D3DFABFAC48}" destId="{0B6E8129-BACA-4E5C-9BA1-A99E601CC0F3}" srcOrd="1" destOrd="0" presId="urn:microsoft.com/office/officeart/2016/7/layout/BasicLinearProcessNumbered"/>
    <dgm:cxn modelId="{510AC9F0-7C39-487C-8F22-DB6F0F037AFF}" type="presParOf" srcId="{C1423DFF-6685-494E-ADEC-3D3DFABFAC48}" destId="{E554AC55-59A2-4B1E-8453-F313E0C72642}" srcOrd="2" destOrd="0" presId="urn:microsoft.com/office/officeart/2016/7/layout/BasicLinearProcessNumbered"/>
    <dgm:cxn modelId="{9C7CB416-55E3-43A0-B04E-47F23300F51E}" type="presParOf" srcId="{C1423DFF-6685-494E-ADEC-3D3DFABFAC48}" destId="{B316BBB4-7924-409E-8DD8-FE0E59ED19C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F9780F1-8629-4399-8BAD-525B646AF332}"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D1CF16F-BD77-43DD-A51D-76E5AD4BE452}">
      <dgm:prSet/>
      <dgm:spPr/>
      <dgm:t>
        <a:bodyPr/>
        <a:lstStyle/>
        <a:p>
          <a:pPr>
            <a:defRPr b="1"/>
          </a:pPr>
          <a:r>
            <a:rPr lang="en-US"/>
            <a:t>Q: What do you do when you have too many features(dimensions)?</a:t>
          </a:r>
        </a:p>
      </dgm:t>
    </dgm:pt>
    <dgm:pt modelId="{61287ED7-FE2F-4140-B80D-415EE271785B}" type="parTrans" cxnId="{9339F345-4573-46A3-8DCB-E4EE36FF62BC}">
      <dgm:prSet/>
      <dgm:spPr/>
      <dgm:t>
        <a:bodyPr/>
        <a:lstStyle/>
        <a:p>
          <a:endParaRPr lang="en-US"/>
        </a:p>
      </dgm:t>
    </dgm:pt>
    <dgm:pt modelId="{DA956A30-498E-491F-A387-462F2302C031}" type="sibTrans" cxnId="{9339F345-4573-46A3-8DCB-E4EE36FF62BC}">
      <dgm:prSet/>
      <dgm:spPr/>
      <dgm:t>
        <a:bodyPr/>
        <a:lstStyle/>
        <a:p>
          <a:endParaRPr lang="en-US"/>
        </a:p>
      </dgm:t>
    </dgm:pt>
    <dgm:pt modelId="{3F2F80FA-F696-4593-94D0-CB9572D7D85D}">
      <dgm:prSet/>
      <dgm:spPr/>
      <dgm:t>
        <a:bodyPr/>
        <a:lstStyle/>
        <a:p>
          <a:pPr>
            <a:defRPr b="1"/>
          </a:pPr>
          <a:r>
            <a:rPr lang="en-US"/>
            <a:t>A: Reduce the number of features using:</a:t>
          </a:r>
        </a:p>
      </dgm:t>
    </dgm:pt>
    <dgm:pt modelId="{511B197D-DE59-402B-836F-DAA34DD6837C}" type="parTrans" cxnId="{0917E500-34B5-448C-B39B-3486ACD2D1F1}">
      <dgm:prSet/>
      <dgm:spPr/>
      <dgm:t>
        <a:bodyPr/>
        <a:lstStyle/>
        <a:p>
          <a:endParaRPr lang="en-US"/>
        </a:p>
      </dgm:t>
    </dgm:pt>
    <dgm:pt modelId="{1BCAEE6B-E994-4A11-B719-4A88508880FF}" type="sibTrans" cxnId="{0917E500-34B5-448C-B39B-3486ACD2D1F1}">
      <dgm:prSet/>
      <dgm:spPr/>
      <dgm:t>
        <a:bodyPr/>
        <a:lstStyle/>
        <a:p>
          <a:endParaRPr lang="en-US"/>
        </a:p>
      </dgm:t>
    </dgm:pt>
    <dgm:pt modelId="{1C28A6BD-FD04-4AA0-9D54-BD367A2BA0BE}">
      <dgm:prSet/>
      <dgm:spPr/>
      <dgm:t>
        <a:bodyPr/>
        <a:lstStyle/>
        <a:p>
          <a:r>
            <a:rPr lang="en-US"/>
            <a:t>feature elimination: remove features</a:t>
          </a:r>
        </a:p>
      </dgm:t>
    </dgm:pt>
    <dgm:pt modelId="{42E1EBDB-F3A5-4080-B4AC-EF23A4CBBB46}" type="parTrans" cxnId="{9FFD676D-1593-4DD7-A23C-A3C2217267CA}">
      <dgm:prSet/>
      <dgm:spPr/>
      <dgm:t>
        <a:bodyPr/>
        <a:lstStyle/>
        <a:p>
          <a:endParaRPr lang="en-US"/>
        </a:p>
      </dgm:t>
    </dgm:pt>
    <dgm:pt modelId="{11D06C32-4A17-42F3-95E1-2BE23991947F}" type="sibTrans" cxnId="{9FFD676D-1593-4DD7-A23C-A3C2217267CA}">
      <dgm:prSet/>
      <dgm:spPr/>
      <dgm:t>
        <a:bodyPr/>
        <a:lstStyle/>
        <a:p>
          <a:endParaRPr lang="en-US"/>
        </a:p>
      </dgm:t>
    </dgm:pt>
    <dgm:pt modelId="{E072E6DB-F5CE-4E17-A68B-E848AC41FE19}">
      <dgm:prSet/>
      <dgm:spPr/>
      <dgm:t>
        <a:bodyPr/>
        <a:lstStyle/>
        <a:p>
          <a:r>
            <a:rPr lang="en-US"/>
            <a:t>or</a:t>
          </a:r>
        </a:p>
      </dgm:t>
    </dgm:pt>
    <dgm:pt modelId="{7571389F-7C3B-4248-AA71-C92006C94D67}" type="parTrans" cxnId="{5243D789-DCC4-4AFA-A2F0-3631DF6EBD62}">
      <dgm:prSet/>
      <dgm:spPr/>
      <dgm:t>
        <a:bodyPr/>
        <a:lstStyle/>
        <a:p>
          <a:endParaRPr lang="en-US"/>
        </a:p>
      </dgm:t>
    </dgm:pt>
    <dgm:pt modelId="{A43348B2-34A8-456E-BC18-D71D39B4EFFF}" type="sibTrans" cxnId="{5243D789-DCC4-4AFA-A2F0-3631DF6EBD62}">
      <dgm:prSet/>
      <dgm:spPr/>
      <dgm:t>
        <a:bodyPr/>
        <a:lstStyle/>
        <a:p>
          <a:endParaRPr lang="en-US"/>
        </a:p>
      </dgm:t>
    </dgm:pt>
    <dgm:pt modelId="{27BAD5CE-F49B-4163-B36E-1F9AD669FC42}">
      <dgm:prSet/>
      <dgm:spPr/>
      <dgm:t>
        <a:bodyPr/>
        <a:lstStyle/>
        <a:p>
          <a:r>
            <a:rPr lang="en-US"/>
            <a:t>feature extraction: combine features</a:t>
          </a:r>
        </a:p>
      </dgm:t>
    </dgm:pt>
    <dgm:pt modelId="{77B55FE5-41D8-41CA-9B1C-69F864F98AB9}" type="parTrans" cxnId="{570D3195-34AF-450F-B42E-5C0EE66A8947}">
      <dgm:prSet/>
      <dgm:spPr/>
      <dgm:t>
        <a:bodyPr/>
        <a:lstStyle/>
        <a:p>
          <a:endParaRPr lang="en-US"/>
        </a:p>
      </dgm:t>
    </dgm:pt>
    <dgm:pt modelId="{61BB6705-775D-47EA-92D1-DB0C268C29D8}" type="sibTrans" cxnId="{570D3195-34AF-450F-B42E-5C0EE66A8947}">
      <dgm:prSet/>
      <dgm:spPr/>
      <dgm:t>
        <a:bodyPr/>
        <a:lstStyle/>
        <a:p>
          <a:endParaRPr lang="en-US"/>
        </a:p>
      </dgm:t>
    </dgm:pt>
    <dgm:pt modelId="{2C8090F9-894B-4462-8EC5-FAC1AB2F70DA}" type="pres">
      <dgm:prSet presAssocID="{DF9780F1-8629-4399-8BAD-525B646AF332}" presName="root" presStyleCnt="0">
        <dgm:presLayoutVars>
          <dgm:dir/>
          <dgm:resizeHandles val="exact"/>
        </dgm:presLayoutVars>
      </dgm:prSet>
      <dgm:spPr/>
    </dgm:pt>
    <dgm:pt modelId="{E9849EFE-3C23-4426-A857-85CD9E44F1BA}" type="pres">
      <dgm:prSet presAssocID="{CD1CF16F-BD77-43DD-A51D-76E5AD4BE452}" presName="compNode" presStyleCnt="0"/>
      <dgm:spPr/>
    </dgm:pt>
    <dgm:pt modelId="{3BD5EA42-3919-431E-A91D-17E4DD403231}" type="pres">
      <dgm:prSet presAssocID="{CD1CF16F-BD77-43DD-A51D-76E5AD4BE45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46A07A23-0035-4608-A03A-16B7A7791051}" type="pres">
      <dgm:prSet presAssocID="{CD1CF16F-BD77-43DD-A51D-76E5AD4BE452}" presName="iconSpace" presStyleCnt="0"/>
      <dgm:spPr/>
    </dgm:pt>
    <dgm:pt modelId="{D2EDC986-E0B3-467F-93F4-D3CA7E66BC0B}" type="pres">
      <dgm:prSet presAssocID="{CD1CF16F-BD77-43DD-A51D-76E5AD4BE452}" presName="parTx" presStyleLbl="revTx" presStyleIdx="0" presStyleCnt="4">
        <dgm:presLayoutVars>
          <dgm:chMax val="0"/>
          <dgm:chPref val="0"/>
        </dgm:presLayoutVars>
      </dgm:prSet>
      <dgm:spPr/>
    </dgm:pt>
    <dgm:pt modelId="{F0A69326-A378-455F-A059-655F8BF7C869}" type="pres">
      <dgm:prSet presAssocID="{CD1CF16F-BD77-43DD-A51D-76E5AD4BE452}" presName="txSpace" presStyleCnt="0"/>
      <dgm:spPr/>
    </dgm:pt>
    <dgm:pt modelId="{8B2D9DE2-A21E-446D-8DB2-29EFAF49EF43}" type="pres">
      <dgm:prSet presAssocID="{CD1CF16F-BD77-43DD-A51D-76E5AD4BE452}" presName="desTx" presStyleLbl="revTx" presStyleIdx="1" presStyleCnt="4">
        <dgm:presLayoutVars/>
      </dgm:prSet>
      <dgm:spPr/>
    </dgm:pt>
    <dgm:pt modelId="{D552FFDD-D306-49C6-891B-487E6155E1CF}" type="pres">
      <dgm:prSet presAssocID="{DA956A30-498E-491F-A387-462F2302C031}" presName="sibTrans" presStyleCnt="0"/>
      <dgm:spPr/>
    </dgm:pt>
    <dgm:pt modelId="{B3842764-B911-4C27-B30B-2010AC97570A}" type="pres">
      <dgm:prSet presAssocID="{3F2F80FA-F696-4593-94D0-CB9572D7D85D}" presName="compNode" presStyleCnt="0"/>
      <dgm:spPr/>
    </dgm:pt>
    <dgm:pt modelId="{4C79DC69-BE08-48ED-90DA-966BDF7F9644}" type="pres">
      <dgm:prSet presAssocID="{3F2F80FA-F696-4593-94D0-CB9572D7D8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DF586E1-2F72-4AD7-8096-2022521B0E1C}" type="pres">
      <dgm:prSet presAssocID="{3F2F80FA-F696-4593-94D0-CB9572D7D85D}" presName="iconSpace" presStyleCnt="0"/>
      <dgm:spPr/>
    </dgm:pt>
    <dgm:pt modelId="{4E264591-76EE-4210-9A74-2B7E455310EF}" type="pres">
      <dgm:prSet presAssocID="{3F2F80FA-F696-4593-94D0-CB9572D7D85D}" presName="parTx" presStyleLbl="revTx" presStyleIdx="2" presStyleCnt="4">
        <dgm:presLayoutVars>
          <dgm:chMax val="0"/>
          <dgm:chPref val="0"/>
        </dgm:presLayoutVars>
      </dgm:prSet>
      <dgm:spPr/>
    </dgm:pt>
    <dgm:pt modelId="{34A09A05-F9FA-4FE2-8D61-0CE1BE01C08F}" type="pres">
      <dgm:prSet presAssocID="{3F2F80FA-F696-4593-94D0-CB9572D7D85D}" presName="txSpace" presStyleCnt="0"/>
      <dgm:spPr/>
    </dgm:pt>
    <dgm:pt modelId="{CD912846-C046-4617-8BD0-87716934ED93}" type="pres">
      <dgm:prSet presAssocID="{3F2F80FA-F696-4593-94D0-CB9572D7D85D}" presName="desTx" presStyleLbl="revTx" presStyleIdx="3" presStyleCnt="4">
        <dgm:presLayoutVars/>
      </dgm:prSet>
      <dgm:spPr/>
    </dgm:pt>
  </dgm:ptLst>
  <dgm:cxnLst>
    <dgm:cxn modelId="{0917E500-34B5-448C-B39B-3486ACD2D1F1}" srcId="{DF9780F1-8629-4399-8BAD-525B646AF332}" destId="{3F2F80FA-F696-4593-94D0-CB9572D7D85D}" srcOrd="1" destOrd="0" parTransId="{511B197D-DE59-402B-836F-DAA34DD6837C}" sibTransId="{1BCAEE6B-E994-4A11-B719-4A88508880FF}"/>
    <dgm:cxn modelId="{9339F345-4573-46A3-8DCB-E4EE36FF62BC}" srcId="{DF9780F1-8629-4399-8BAD-525B646AF332}" destId="{CD1CF16F-BD77-43DD-A51D-76E5AD4BE452}" srcOrd="0" destOrd="0" parTransId="{61287ED7-FE2F-4140-B80D-415EE271785B}" sibTransId="{DA956A30-498E-491F-A387-462F2302C031}"/>
    <dgm:cxn modelId="{9FFD676D-1593-4DD7-A23C-A3C2217267CA}" srcId="{3F2F80FA-F696-4593-94D0-CB9572D7D85D}" destId="{1C28A6BD-FD04-4AA0-9D54-BD367A2BA0BE}" srcOrd="0" destOrd="0" parTransId="{42E1EBDB-F3A5-4080-B4AC-EF23A4CBBB46}" sibTransId="{11D06C32-4A17-42F3-95E1-2BE23991947F}"/>
    <dgm:cxn modelId="{0C7D746F-4B77-4113-A5AF-A16A388502B7}" type="presOf" srcId="{E072E6DB-F5CE-4E17-A68B-E848AC41FE19}" destId="{CD912846-C046-4617-8BD0-87716934ED93}" srcOrd="0" destOrd="1" presId="urn:microsoft.com/office/officeart/2018/2/layout/IconLabelDescriptionList"/>
    <dgm:cxn modelId="{3B2C935A-8FE5-46B4-89CD-03A0B47CB562}" type="presOf" srcId="{1C28A6BD-FD04-4AA0-9D54-BD367A2BA0BE}" destId="{CD912846-C046-4617-8BD0-87716934ED93}" srcOrd="0" destOrd="0" presId="urn:microsoft.com/office/officeart/2018/2/layout/IconLabelDescriptionList"/>
    <dgm:cxn modelId="{1B39DD87-B580-4732-A2D4-4839D09C690E}" type="presOf" srcId="{3F2F80FA-F696-4593-94D0-CB9572D7D85D}" destId="{4E264591-76EE-4210-9A74-2B7E455310EF}" srcOrd="0" destOrd="0" presId="urn:microsoft.com/office/officeart/2018/2/layout/IconLabelDescriptionList"/>
    <dgm:cxn modelId="{5243D789-DCC4-4AFA-A2F0-3631DF6EBD62}" srcId="{3F2F80FA-F696-4593-94D0-CB9572D7D85D}" destId="{E072E6DB-F5CE-4E17-A68B-E848AC41FE19}" srcOrd="1" destOrd="0" parTransId="{7571389F-7C3B-4248-AA71-C92006C94D67}" sibTransId="{A43348B2-34A8-456E-BC18-D71D39B4EFFF}"/>
    <dgm:cxn modelId="{FD437C8A-437C-4A0A-BE1D-9145727C4570}" type="presOf" srcId="{27BAD5CE-F49B-4163-B36E-1F9AD669FC42}" destId="{CD912846-C046-4617-8BD0-87716934ED93}" srcOrd="0" destOrd="2" presId="urn:microsoft.com/office/officeart/2018/2/layout/IconLabelDescriptionList"/>
    <dgm:cxn modelId="{570D3195-34AF-450F-B42E-5C0EE66A8947}" srcId="{3F2F80FA-F696-4593-94D0-CB9572D7D85D}" destId="{27BAD5CE-F49B-4163-B36E-1F9AD669FC42}" srcOrd="2" destOrd="0" parTransId="{77B55FE5-41D8-41CA-9B1C-69F864F98AB9}" sibTransId="{61BB6705-775D-47EA-92D1-DB0C268C29D8}"/>
    <dgm:cxn modelId="{D1E1DEB2-FB30-4C78-A384-6418F408BEE3}" type="presOf" srcId="{DF9780F1-8629-4399-8BAD-525B646AF332}" destId="{2C8090F9-894B-4462-8EC5-FAC1AB2F70DA}" srcOrd="0" destOrd="0" presId="urn:microsoft.com/office/officeart/2018/2/layout/IconLabelDescriptionList"/>
    <dgm:cxn modelId="{268C1DD5-1D43-48FF-9CB0-1A7FAF841B38}" type="presOf" srcId="{CD1CF16F-BD77-43DD-A51D-76E5AD4BE452}" destId="{D2EDC986-E0B3-467F-93F4-D3CA7E66BC0B}" srcOrd="0" destOrd="0" presId="urn:microsoft.com/office/officeart/2018/2/layout/IconLabelDescriptionList"/>
    <dgm:cxn modelId="{92D2BE84-23B9-438E-9FC5-1A5FA1A17907}" type="presParOf" srcId="{2C8090F9-894B-4462-8EC5-FAC1AB2F70DA}" destId="{E9849EFE-3C23-4426-A857-85CD9E44F1BA}" srcOrd="0" destOrd="0" presId="urn:microsoft.com/office/officeart/2018/2/layout/IconLabelDescriptionList"/>
    <dgm:cxn modelId="{D64721C9-31A8-4843-8B31-B5B514A3D492}" type="presParOf" srcId="{E9849EFE-3C23-4426-A857-85CD9E44F1BA}" destId="{3BD5EA42-3919-431E-A91D-17E4DD403231}" srcOrd="0" destOrd="0" presId="urn:microsoft.com/office/officeart/2018/2/layout/IconLabelDescriptionList"/>
    <dgm:cxn modelId="{CB230E78-FF1F-461A-8112-EF19ED11334B}" type="presParOf" srcId="{E9849EFE-3C23-4426-A857-85CD9E44F1BA}" destId="{46A07A23-0035-4608-A03A-16B7A7791051}" srcOrd="1" destOrd="0" presId="urn:microsoft.com/office/officeart/2018/2/layout/IconLabelDescriptionList"/>
    <dgm:cxn modelId="{C2DEEF53-268A-429C-86FC-97E05C2E488E}" type="presParOf" srcId="{E9849EFE-3C23-4426-A857-85CD9E44F1BA}" destId="{D2EDC986-E0B3-467F-93F4-D3CA7E66BC0B}" srcOrd="2" destOrd="0" presId="urn:microsoft.com/office/officeart/2018/2/layout/IconLabelDescriptionList"/>
    <dgm:cxn modelId="{4B73C5D2-998E-4D06-A4CF-1ACFF95960BC}" type="presParOf" srcId="{E9849EFE-3C23-4426-A857-85CD9E44F1BA}" destId="{F0A69326-A378-455F-A059-655F8BF7C869}" srcOrd="3" destOrd="0" presId="urn:microsoft.com/office/officeart/2018/2/layout/IconLabelDescriptionList"/>
    <dgm:cxn modelId="{0BC4B165-32D9-4C18-A077-87596C93D4D8}" type="presParOf" srcId="{E9849EFE-3C23-4426-A857-85CD9E44F1BA}" destId="{8B2D9DE2-A21E-446D-8DB2-29EFAF49EF43}" srcOrd="4" destOrd="0" presId="urn:microsoft.com/office/officeart/2018/2/layout/IconLabelDescriptionList"/>
    <dgm:cxn modelId="{A295D2C7-2691-4EF4-9ACB-39965738B285}" type="presParOf" srcId="{2C8090F9-894B-4462-8EC5-FAC1AB2F70DA}" destId="{D552FFDD-D306-49C6-891B-487E6155E1CF}" srcOrd="1" destOrd="0" presId="urn:microsoft.com/office/officeart/2018/2/layout/IconLabelDescriptionList"/>
    <dgm:cxn modelId="{CBED3C90-D0C1-4CFE-908A-E7BF5229AFC4}" type="presParOf" srcId="{2C8090F9-894B-4462-8EC5-FAC1AB2F70DA}" destId="{B3842764-B911-4C27-B30B-2010AC97570A}" srcOrd="2" destOrd="0" presId="urn:microsoft.com/office/officeart/2018/2/layout/IconLabelDescriptionList"/>
    <dgm:cxn modelId="{7BA162CD-EABD-4B20-9432-DC48709FFBD9}" type="presParOf" srcId="{B3842764-B911-4C27-B30B-2010AC97570A}" destId="{4C79DC69-BE08-48ED-90DA-966BDF7F9644}" srcOrd="0" destOrd="0" presId="urn:microsoft.com/office/officeart/2018/2/layout/IconLabelDescriptionList"/>
    <dgm:cxn modelId="{1D79387A-E399-4C96-9562-1EF1470279D4}" type="presParOf" srcId="{B3842764-B911-4C27-B30B-2010AC97570A}" destId="{4DF586E1-2F72-4AD7-8096-2022521B0E1C}" srcOrd="1" destOrd="0" presId="urn:microsoft.com/office/officeart/2018/2/layout/IconLabelDescriptionList"/>
    <dgm:cxn modelId="{9B0D333F-6250-4B79-A38C-21E80889A8D2}" type="presParOf" srcId="{B3842764-B911-4C27-B30B-2010AC97570A}" destId="{4E264591-76EE-4210-9A74-2B7E455310EF}" srcOrd="2" destOrd="0" presId="urn:microsoft.com/office/officeart/2018/2/layout/IconLabelDescriptionList"/>
    <dgm:cxn modelId="{13BC1A0B-16AF-4A6F-BB42-175A99FC8FB4}" type="presParOf" srcId="{B3842764-B911-4C27-B30B-2010AC97570A}" destId="{34A09A05-F9FA-4FE2-8D61-0CE1BE01C08F}" srcOrd="3" destOrd="0" presId="urn:microsoft.com/office/officeart/2018/2/layout/IconLabelDescriptionList"/>
    <dgm:cxn modelId="{E2D9B9D9-8911-4D60-B582-DEEECD93B9DD}" type="presParOf" srcId="{B3842764-B911-4C27-B30B-2010AC97570A}" destId="{CD912846-C046-4617-8BD0-87716934ED9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DAAED7-312A-46CF-BB18-363DF383583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19C70C-C211-4173-A061-5B135FB6065C}">
      <dgm:prSet/>
      <dgm:spPr/>
      <dgm:t>
        <a:bodyPr/>
        <a:lstStyle/>
        <a:p>
          <a:r>
            <a:rPr lang="en-US" b="0" i="0" dirty="0"/>
            <a:t>Fully define the question</a:t>
          </a:r>
          <a:endParaRPr lang="en-US" dirty="0"/>
        </a:p>
      </dgm:t>
    </dgm:pt>
    <dgm:pt modelId="{C850AB42-1087-430B-A560-E886CDC66BFA}" type="parTrans" cxnId="{557F5E67-09AC-4A31-8EA6-AA8D2F4CD4AA}">
      <dgm:prSet/>
      <dgm:spPr/>
      <dgm:t>
        <a:bodyPr/>
        <a:lstStyle/>
        <a:p>
          <a:endParaRPr lang="en-US"/>
        </a:p>
      </dgm:t>
    </dgm:pt>
    <dgm:pt modelId="{8E5C1151-88B0-40A0-A955-5696E72F2CC4}" type="sibTrans" cxnId="{557F5E67-09AC-4A31-8EA6-AA8D2F4CD4AA}">
      <dgm:prSet/>
      <dgm:spPr/>
      <dgm:t>
        <a:bodyPr/>
        <a:lstStyle/>
        <a:p>
          <a:endParaRPr lang="en-US"/>
        </a:p>
      </dgm:t>
    </dgm:pt>
    <dgm:pt modelId="{67A95150-44EE-4BC8-9E49-EE7B36CB7494}">
      <dgm:prSet/>
      <dgm:spPr/>
      <dgm:t>
        <a:bodyPr/>
        <a:lstStyle/>
        <a:p>
          <a:r>
            <a:rPr lang="en-US" b="0" i="0"/>
            <a:t>Domain knowledge</a:t>
          </a:r>
          <a:endParaRPr lang="en-US"/>
        </a:p>
      </dgm:t>
    </dgm:pt>
    <dgm:pt modelId="{EFF996E4-D74C-4ED8-A098-8873107258D5}" type="parTrans" cxnId="{EE83306D-5995-4A69-812A-BFF832C95D5A}">
      <dgm:prSet/>
      <dgm:spPr/>
      <dgm:t>
        <a:bodyPr/>
        <a:lstStyle/>
        <a:p>
          <a:endParaRPr lang="en-US"/>
        </a:p>
      </dgm:t>
    </dgm:pt>
    <dgm:pt modelId="{5EECA0C3-EF10-403F-B2E8-179DFFA7FA1B}" type="sibTrans" cxnId="{EE83306D-5995-4A69-812A-BFF832C95D5A}">
      <dgm:prSet/>
      <dgm:spPr/>
      <dgm:t>
        <a:bodyPr/>
        <a:lstStyle/>
        <a:p>
          <a:endParaRPr lang="en-US"/>
        </a:p>
      </dgm:t>
    </dgm:pt>
    <dgm:pt modelId="{9EACAE7E-AB40-4F31-87C9-AACDDC9D50B5}">
      <dgm:prSet/>
      <dgm:spPr/>
      <dgm:t>
        <a:bodyPr/>
        <a:lstStyle/>
        <a:p>
          <a:r>
            <a:rPr lang="en-US" b="0" i="0"/>
            <a:t>Impact (organization, systems, external)</a:t>
          </a:r>
          <a:endParaRPr lang="en-US"/>
        </a:p>
      </dgm:t>
    </dgm:pt>
    <dgm:pt modelId="{FD56D9AF-68FA-4D40-8F42-AD3C3A9190E5}" type="parTrans" cxnId="{EA59FD3E-F9AD-47AD-813E-D62BB04E8151}">
      <dgm:prSet/>
      <dgm:spPr/>
      <dgm:t>
        <a:bodyPr/>
        <a:lstStyle/>
        <a:p>
          <a:endParaRPr lang="en-US"/>
        </a:p>
      </dgm:t>
    </dgm:pt>
    <dgm:pt modelId="{523CF5C8-B085-4EC2-8396-93EB99CBCEBD}" type="sibTrans" cxnId="{EA59FD3E-F9AD-47AD-813E-D62BB04E8151}">
      <dgm:prSet/>
      <dgm:spPr/>
      <dgm:t>
        <a:bodyPr/>
        <a:lstStyle/>
        <a:p>
          <a:endParaRPr lang="en-US"/>
        </a:p>
      </dgm:t>
    </dgm:pt>
    <dgm:pt modelId="{1668D679-0C96-4851-BA13-2D3576434509}">
      <dgm:prSet/>
      <dgm:spPr/>
      <dgm:t>
        <a:bodyPr/>
        <a:lstStyle/>
        <a:p>
          <a:r>
            <a:rPr lang="en-US" b="0" i="0" dirty="0"/>
            <a:t>Responsible Assignment Matrix  : </a:t>
          </a:r>
          <a:r>
            <a:rPr lang="en-US" b="0" i="1" dirty="0"/>
            <a:t>Responsible</a:t>
          </a:r>
          <a:r>
            <a:rPr lang="en-US" b="0" i="0" dirty="0"/>
            <a:t>, </a:t>
          </a:r>
          <a:r>
            <a:rPr lang="en-US" b="0" i="1" dirty="0"/>
            <a:t>Accountable</a:t>
          </a:r>
          <a:r>
            <a:rPr lang="en-US" b="0" i="0" dirty="0"/>
            <a:t>, </a:t>
          </a:r>
          <a:r>
            <a:rPr lang="en-US" b="0" i="1" dirty="0"/>
            <a:t>Consulted</a:t>
          </a:r>
          <a:r>
            <a:rPr lang="en-US" b="0" i="0" dirty="0"/>
            <a:t>, and </a:t>
          </a:r>
          <a:r>
            <a:rPr lang="en-US" b="0" i="1" dirty="0"/>
            <a:t>Informed </a:t>
          </a:r>
          <a:endParaRPr lang="en-US" dirty="0"/>
        </a:p>
      </dgm:t>
    </dgm:pt>
    <dgm:pt modelId="{5ABABAE9-3447-413A-A3C1-B35FAE05CE27}" type="parTrans" cxnId="{8436661C-FDC0-46EB-8D2A-85AC6AA56DF6}">
      <dgm:prSet/>
      <dgm:spPr/>
      <dgm:t>
        <a:bodyPr/>
        <a:lstStyle/>
        <a:p>
          <a:endParaRPr lang="en-US"/>
        </a:p>
      </dgm:t>
    </dgm:pt>
    <dgm:pt modelId="{881921C8-474E-42BB-9EE2-4ED6B025CD55}" type="sibTrans" cxnId="{8436661C-FDC0-46EB-8D2A-85AC6AA56DF6}">
      <dgm:prSet/>
      <dgm:spPr/>
      <dgm:t>
        <a:bodyPr/>
        <a:lstStyle/>
        <a:p>
          <a:endParaRPr lang="en-US"/>
        </a:p>
      </dgm:t>
    </dgm:pt>
    <dgm:pt modelId="{B30F0392-29A7-44D5-8898-76C10935B497}">
      <dgm:prSet/>
      <dgm:spPr/>
      <dgm:t>
        <a:bodyPr/>
        <a:lstStyle/>
        <a:p>
          <a:r>
            <a:rPr lang="en-US" b="0" i="0"/>
            <a:t>Timing requirements</a:t>
          </a:r>
          <a:endParaRPr lang="en-US"/>
        </a:p>
      </dgm:t>
    </dgm:pt>
    <dgm:pt modelId="{8E23EB1C-8F78-4B4B-A049-C884AB951B65}" type="parTrans" cxnId="{8F655601-7DC6-4BC6-9A4B-2BB5F552D176}">
      <dgm:prSet/>
      <dgm:spPr/>
      <dgm:t>
        <a:bodyPr/>
        <a:lstStyle/>
        <a:p>
          <a:endParaRPr lang="en-US"/>
        </a:p>
      </dgm:t>
    </dgm:pt>
    <dgm:pt modelId="{9A9DB1D3-7F08-48B4-8D48-02BED7836552}" type="sibTrans" cxnId="{8F655601-7DC6-4BC6-9A4B-2BB5F552D176}">
      <dgm:prSet/>
      <dgm:spPr/>
      <dgm:t>
        <a:bodyPr/>
        <a:lstStyle/>
        <a:p>
          <a:endParaRPr lang="en-US"/>
        </a:p>
      </dgm:t>
    </dgm:pt>
    <dgm:pt modelId="{92EA15D8-5FFA-430A-B913-23E8204A5F26}">
      <dgm:prSet/>
      <dgm:spPr/>
      <dgm:t>
        <a:bodyPr/>
        <a:lstStyle/>
        <a:p>
          <a:r>
            <a:rPr lang="en-US" b="0" i="0"/>
            <a:t>Accuracy requirements</a:t>
          </a:r>
          <a:endParaRPr lang="en-US"/>
        </a:p>
      </dgm:t>
    </dgm:pt>
    <dgm:pt modelId="{998425F3-8B95-4E0B-A821-641986F08D07}" type="parTrans" cxnId="{FB51B2DF-8316-4058-A934-04A2DE0BC650}">
      <dgm:prSet/>
      <dgm:spPr/>
      <dgm:t>
        <a:bodyPr/>
        <a:lstStyle/>
        <a:p>
          <a:endParaRPr lang="en-US"/>
        </a:p>
      </dgm:t>
    </dgm:pt>
    <dgm:pt modelId="{0CA91F28-A692-4E0B-97BB-FF45F047034C}" type="sibTrans" cxnId="{FB51B2DF-8316-4058-A934-04A2DE0BC650}">
      <dgm:prSet/>
      <dgm:spPr/>
      <dgm:t>
        <a:bodyPr/>
        <a:lstStyle/>
        <a:p>
          <a:endParaRPr lang="en-US"/>
        </a:p>
      </dgm:t>
    </dgm:pt>
    <dgm:pt modelId="{DDCB3564-0BC4-4EDB-9BC1-1AA3A466FB59}" type="pres">
      <dgm:prSet presAssocID="{17DAAED7-312A-46CF-BB18-363DF3835834}" presName="root" presStyleCnt="0">
        <dgm:presLayoutVars>
          <dgm:dir/>
          <dgm:resizeHandles val="exact"/>
        </dgm:presLayoutVars>
      </dgm:prSet>
      <dgm:spPr/>
    </dgm:pt>
    <dgm:pt modelId="{DFDEFFB6-A573-46D6-9605-EB263C397444}" type="pres">
      <dgm:prSet presAssocID="{D219C70C-C211-4173-A061-5B135FB6065C}" presName="compNode" presStyleCnt="0"/>
      <dgm:spPr/>
    </dgm:pt>
    <dgm:pt modelId="{03495DEE-8D12-401E-ABB8-229760548C7B}" type="pres">
      <dgm:prSet presAssocID="{D219C70C-C211-4173-A061-5B135FB6065C}" presName="bgRect" presStyleLbl="bgShp" presStyleIdx="0" presStyleCnt="6"/>
      <dgm:spPr/>
    </dgm:pt>
    <dgm:pt modelId="{9930242D-8C54-4525-A275-ECC25222B3F0}" type="pres">
      <dgm:prSet presAssocID="{D219C70C-C211-4173-A061-5B135FB6065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7B0F7F25-5092-4CCE-BDC4-6C04AF27FA90}" type="pres">
      <dgm:prSet presAssocID="{D219C70C-C211-4173-A061-5B135FB6065C}" presName="spaceRect" presStyleCnt="0"/>
      <dgm:spPr/>
    </dgm:pt>
    <dgm:pt modelId="{0672C044-9D38-43CF-8F73-36C6EEEE67BF}" type="pres">
      <dgm:prSet presAssocID="{D219C70C-C211-4173-A061-5B135FB6065C}" presName="parTx" presStyleLbl="revTx" presStyleIdx="0" presStyleCnt="6" custScaleX="108488">
        <dgm:presLayoutVars>
          <dgm:chMax val="0"/>
          <dgm:chPref val="0"/>
        </dgm:presLayoutVars>
      </dgm:prSet>
      <dgm:spPr/>
    </dgm:pt>
    <dgm:pt modelId="{5C689BD5-DC6B-45B7-9324-4521519CDC5D}" type="pres">
      <dgm:prSet presAssocID="{8E5C1151-88B0-40A0-A955-5696E72F2CC4}" presName="sibTrans" presStyleCnt="0"/>
      <dgm:spPr/>
    </dgm:pt>
    <dgm:pt modelId="{FCAD538A-E89E-4AF9-A4AB-D0EDCCE91F08}" type="pres">
      <dgm:prSet presAssocID="{67A95150-44EE-4BC8-9E49-EE7B36CB7494}" presName="compNode" presStyleCnt="0"/>
      <dgm:spPr/>
    </dgm:pt>
    <dgm:pt modelId="{96E5E375-536F-411B-81AE-8E1BBDF00EB8}" type="pres">
      <dgm:prSet presAssocID="{67A95150-44EE-4BC8-9E49-EE7B36CB7494}" presName="bgRect" presStyleLbl="bgShp" presStyleIdx="1" presStyleCnt="6"/>
      <dgm:spPr/>
    </dgm:pt>
    <dgm:pt modelId="{C330B109-DA8A-4FF1-9066-BB309D3F6D03}" type="pres">
      <dgm:prSet presAssocID="{67A95150-44EE-4BC8-9E49-EE7B36CB749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F9C0910-3EE3-4F4B-865D-B05FB9EB5E0C}" type="pres">
      <dgm:prSet presAssocID="{67A95150-44EE-4BC8-9E49-EE7B36CB7494}" presName="spaceRect" presStyleCnt="0"/>
      <dgm:spPr/>
    </dgm:pt>
    <dgm:pt modelId="{5360ADB0-85A8-49A5-BFE6-6BF3CA73ED56}" type="pres">
      <dgm:prSet presAssocID="{67A95150-44EE-4BC8-9E49-EE7B36CB7494}" presName="parTx" presStyleLbl="revTx" presStyleIdx="1" presStyleCnt="6">
        <dgm:presLayoutVars>
          <dgm:chMax val="0"/>
          <dgm:chPref val="0"/>
        </dgm:presLayoutVars>
      </dgm:prSet>
      <dgm:spPr/>
    </dgm:pt>
    <dgm:pt modelId="{3904A471-228D-4E8B-AA42-7F62D73A3946}" type="pres">
      <dgm:prSet presAssocID="{5EECA0C3-EF10-403F-B2E8-179DFFA7FA1B}" presName="sibTrans" presStyleCnt="0"/>
      <dgm:spPr/>
    </dgm:pt>
    <dgm:pt modelId="{C82F5C83-F8EC-422C-B0AA-75E0D092A924}" type="pres">
      <dgm:prSet presAssocID="{9EACAE7E-AB40-4F31-87C9-AACDDC9D50B5}" presName="compNode" presStyleCnt="0"/>
      <dgm:spPr/>
    </dgm:pt>
    <dgm:pt modelId="{B096EA4E-4721-4F32-9D60-E1236BAA4D53}" type="pres">
      <dgm:prSet presAssocID="{9EACAE7E-AB40-4F31-87C9-AACDDC9D50B5}" presName="bgRect" presStyleLbl="bgShp" presStyleIdx="2" presStyleCnt="6"/>
      <dgm:spPr/>
    </dgm:pt>
    <dgm:pt modelId="{071F5069-F2B0-430B-A801-C1D042BF9967}" type="pres">
      <dgm:prSet presAssocID="{9EACAE7E-AB40-4F31-87C9-AACDDC9D50B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24AF875C-5D18-402C-BE50-C961D9AE7970}" type="pres">
      <dgm:prSet presAssocID="{9EACAE7E-AB40-4F31-87C9-AACDDC9D50B5}" presName="spaceRect" presStyleCnt="0"/>
      <dgm:spPr/>
    </dgm:pt>
    <dgm:pt modelId="{DB74AA51-9DFB-4A79-AFC9-D5061FEC5272}" type="pres">
      <dgm:prSet presAssocID="{9EACAE7E-AB40-4F31-87C9-AACDDC9D50B5}" presName="parTx" presStyleLbl="revTx" presStyleIdx="2" presStyleCnt="6">
        <dgm:presLayoutVars>
          <dgm:chMax val="0"/>
          <dgm:chPref val="0"/>
        </dgm:presLayoutVars>
      </dgm:prSet>
      <dgm:spPr/>
    </dgm:pt>
    <dgm:pt modelId="{8ED0DB0C-4053-4D13-867A-AE04D3AB6FEB}" type="pres">
      <dgm:prSet presAssocID="{523CF5C8-B085-4EC2-8396-93EB99CBCEBD}" presName="sibTrans" presStyleCnt="0"/>
      <dgm:spPr/>
    </dgm:pt>
    <dgm:pt modelId="{2B8DA165-B8EE-4593-8FEE-4DB49FE7C887}" type="pres">
      <dgm:prSet presAssocID="{1668D679-0C96-4851-BA13-2D3576434509}" presName="compNode" presStyleCnt="0"/>
      <dgm:spPr/>
    </dgm:pt>
    <dgm:pt modelId="{67E41BE5-486C-464B-B755-CB732949EF97}" type="pres">
      <dgm:prSet presAssocID="{1668D679-0C96-4851-BA13-2D3576434509}" presName="bgRect" presStyleLbl="bgShp" presStyleIdx="3" presStyleCnt="6"/>
      <dgm:spPr/>
    </dgm:pt>
    <dgm:pt modelId="{38C676A7-57C7-41B0-9D04-EA0B0451E280}" type="pres">
      <dgm:prSet presAssocID="{1668D679-0C96-4851-BA13-2D35764345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D4178C29-B8CF-4BF4-AFBF-A0FD2BCB060C}" type="pres">
      <dgm:prSet presAssocID="{1668D679-0C96-4851-BA13-2D3576434509}" presName="spaceRect" presStyleCnt="0"/>
      <dgm:spPr/>
    </dgm:pt>
    <dgm:pt modelId="{935AE58D-312E-441D-8639-6935F80F4B4B}" type="pres">
      <dgm:prSet presAssocID="{1668D679-0C96-4851-BA13-2D3576434509}" presName="parTx" presStyleLbl="revTx" presStyleIdx="3" presStyleCnt="6" custScaleX="106606">
        <dgm:presLayoutVars>
          <dgm:chMax val="0"/>
          <dgm:chPref val="0"/>
        </dgm:presLayoutVars>
      </dgm:prSet>
      <dgm:spPr/>
    </dgm:pt>
    <dgm:pt modelId="{3F6DAF4F-0A99-4840-96B1-64C23197B660}" type="pres">
      <dgm:prSet presAssocID="{881921C8-474E-42BB-9EE2-4ED6B025CD55}" presName="sibTrans" presStyleCnt="0"/>
      <dgm:spPr/>
    </dgm:pt>
    <dgm:pt modelId="{0411FCD9-0B8F-4006-ADEA-3F14453CE97C}" type="pres">
      <dgm:prSet presAssocID="{B30F0392-29A7-44D5-8898-76C10935B497}" presName="compNode" presStyleCnt="0"/>
      <dgm:spPr/>
    </dgm:pt>
    <dgm:pt modelId="{DBC53C96-66EE-4474-8F01-07DFC8151D8D}" type="pres">
      <dgm:prSet presAssocID="{B30F0392-29A7-44D5-8898-76C10935B497}" presName="bgRect" presStyleLbl="bgShp" presStyleIdx="4" presStyleCnt="6"/>
      <dgm:spPr/>
    </dgm:pt>
    <dgm:pt modelId="{39065F60-4AC4-49B4-9E38-58ED452609E9}" type="pres">
      <dgm:prSet presAssocID="{B30F0392-29A7-44D5-8898-76C10935B49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673EC9B5-EA26-4AB7-935E-DAE269A6F5F6}" type="pres">
      <dgm:prSet presAssocID="{B30F0392-29A7-44D5-8898-76C10935B497}" presName="spaceRect" presStyleCnt="0"/>
      <dgm:spPr/>
    </dgm:pt>
    <dgm:pt modelId="{A5E2F96F-D875-4EBF-8277-9F307A6E7A0A}" type="pres">
      <dgm:prSet presAssocID="{B30F0392-29A7-44D5-8898-76C10935B497}" presName="parTx" presStyleLbl="revTx" presStyleIdx="4" presStyleCnt="6">
        <dgm:presLayoutVars>
          <dgm:chMax val="0"/>
          <dgm:chPref val="0"/>
        </dgm:presLayoutVars>
      </dgm:prSet>
      <dgm:spPr/>
    </dgm:pt>
    <dgm:pt modelId="{653C5859-4C2E-4AF7-ACA1-98A53FBD5B16}" type="pres">
      <dgm:prSet presAssocID="{9A9DB1D3-7F08-48B4-8D48-02BED7836552}" presName="sibTrans" presStyleCnt="0"/>
      <dgm:spPr/>
    </dgm:pt>
    <dgm:pt modelId="{C00FF886-591E-4756-B91D-3AE4C8A846C9}" type="pres">
      <dgm:prSet presAssocID="{92EA15D8-5FFA-430A-B913-23E8204A5F26}" presName="compNode" presStyleCnt="0"/>
      <dgm:spPr/>
    </dgm:pt>
    <dgm:pt modelId="{22F69D7E-6893-41A2-96A4-9058673A5F9A}" type="pres">
      <dgm:prSet presAssocID="{92EA15D8-5FFA-430A-B913-23E8204A5F26}" presName="bgRect" presStyleLbl="bgShp" presStyleIdx="5" presStyleCnt="6"/>
      <dgm:spPr/>
    </dgm:pt>
    <dgm:pt modelId="{70F43C7D-299E-42B7-845A-6FF8F659D033}" type="pres">
      <dgm:prSet presAssocID="{92EA15D8-5FFA-430A-B913-23E8204A5F2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EF49FD8C-0B69-458B-AF80-8FE557F99CDA}" type="pres">
      <dgm:prSet presAssocID="{92EA15D8-5FFA-430A-B913-23E8204A5F26}" presName="spaceRect" presStyleCnt="0"/>
      <dgm:spPr/>
    </dgm:pt>
    <dgm:pt modelId="{A1E353CE-5C2F-4FAD-A62F-A5C5FE755D98}" type="pres">
      <dgm:prSet presAssocID="{92EA15D8-5FFA-430A-B913-23E8204A5F26}" presName="parTx" presStyleLbl="revTx" presStyleIdx="5" presStyleCnt="6">
        <dgm:presLayoutVars>
          <dgm:chMax val="0"/>
          <dgm:chPref val="0"/>
        </dgm:presLayoutVars>
      </dgm:prSet>
      <dgm:spPr/>
    </dgm:pt>
  </dgm:ptLst>
  <dgm:cxnLst>
    <dgm:cxn modelId="{8F655601-7DC6-4BC6-9A4B-2BB5F552D176}" srcId="{17DAAED7-312A-46CF-BB18-363DF3835834}" destId="{B30F0392-29A7-44D5-8898-76C10935B497}" srcOrd="4" destOrd="0" parTransId="{8E23EB1C-8F78-4B4B-A049-C884AB951B65}" sibTransId="{9A9DB1D3-7F08-48B4-8D48-02BED7836552}"/>
    <dgm:cxn modelId="{8436661C-FDC0-46EB-8D2A-85AC6AA56DF6}" srcId="{17DAAED7-312A-46CF-BB18-363DF3835834}" destId="{1668D679-0C96-4851-BA13-2D3576434509}" srcOrd="3" destOrd="0" parTransId="{5ABABAE9-3447-413A-A3C1-B35FAE05CE27}" sibTransId="{881921C8-474E-42BB-9EE2-4ED6B025CD55}"/>
    <dgm:cxn modelId="{EA59FD3E-F9AD-47AD-813E-D62BB04E8151}" srcId="{17DAAED7-312A-46CF-BB18-363DF3835834}" destId="{9EACAE7E-AB40-4F31-87C9-AACDDC9D50B5}" srcOrd="2" destOrd="0" parTransId="{FD56D9AF-68FA-4D40-8F42-AD3C3A9190E5}" sibTransId="{523CF5C8-B085-4EC2-8396-93EB99CBCEBD}"/>
    <dgm:cxn modelId="{21270847-76CC-487B-B505-40AEC93E0F8E}" type="presOf" srcId="{67A95150-44EE-4BC8-9E49-EE7B36CB7494}" destId="{5360ADB0-85A8-49A5-BFE6-6BF3CA73ED56}" srcOrd="0" destOrd="0" presId="urn:microsoft.com/office/officeart/2018/2/layout/IconVerticalSolidList"/>
    <dgm:cxn modelId="{557F5E67-09AC-4A31-8EA6-AA8D2F4CD4AA}" srcId="{17DAAED7-312A-46CF-BB18-363DF3835834}" destId="{D219C70C-C211-4173-A061-5B135FB6065C}" srcOrd="0" destOrd="0" parTransId="{C850AB42-1087-430B-A560-E886CDC66BFA}" sibTransId="{8E5C1151-88B0-40A0-A955-5696E72F2CC4}"/>
    <dgm:cxn modelId="{1DA64069-5745-43A3-A243-701FB3B7631B}" type="presOf" srcId="{1668D679-0C96-4851-BA13-2D3576434509}" destId="{935AE58D-312E-441D-8639-6935F80F4B4B}" srcOrd="0" destOrd="0" presId="urn:microsoft.com/office/officeart/2018/2/layout/IconVerticalSolidList"/>
    <dgm:cxn modelId="{EE83306D-5995-4A69-812A-BFF832C95D5A}" srcId="{17DAAED7-312A-46CF-BB18-363DF3835834}" destId="{67A95150-44EE-4BC8-9E49-EE7B36CB7494}" srcOrd="1" destOrd="0" parTransId="{EFF996E4-D74C-4ED8-A098-8873107258D5}" sibTransId="{5EECA0C3-EF10-403F-B2E8-179DFFA7FA1B}"/>
    <dgm:cxn modelId="{BAA15E8E-F735-4F86-BA98-11255FFE03C5}" type="presOf" srcId="{17DAAED7-312A-46CF-BB18-363DF3835834}" destId="{DDCB3564-0BC4-4EDB-9BC1-1AA3A466FB59}" srcOrd="0" destOrd="0" presId="urn:microsoft.com/office/officeart/2018/2/layout/IconVerticalSolidList"/>
    <dgm:cxn modelId="{542E9F8F-F8FE-46A8-B439-C6F64BBDC10E}" type="presOf" srcId="{9EACAE7E-AB40-4F31-87C9-AACDDC9D50B5}" destId="{DB74AA51-9DFB-4A79-AFC9-D5061FEC5272}" srcOrd="0" destOrd="0" presId="urn:microsoft.com/office/officeart/2018/2/layout/IconVerticalSolidList"/>
    <dgm:cxn modelId="{F73E6191-6C10-4D93-8187-C8DEFEB641CE}" type="presOf" srcId="{92EA15D8-5FFA-430A-B913-23E8204A5F26}" destId="{A1E353CE-5C2F-4FAD-A62F-A5C5FE755D98}" srcOrd="0" destOrd="0" presId="urn:microsoft.com/office/officeart/2018/2/layout/IconVerticalSolidList"/>
    <dgm:cxn modelId="{1BF9B4D5-B373-4BC2-895C-06F83CE47F5F}" type="presOf" srcId="{D219C70C-C211-4173-A061-5B135FB6065C}" destId="{0672C044-9D38-43CF-8F73-36C6EEEE67BF}" srcOrd="0" destOrd="0" presId="urn:microsoft.com/office/officeart/2018/2/layout/IconVerticalSolidList"/>
    <dgm:cxn modelId="{746FD8DD-3D7A-4B8D-BB9D-00B867FB94AF}" type="presOf" srcId="{B30F0392-29A7-44D5-8898-76C10935B497}" destId="{A5E2F96F-D875-4EBF-8277-9F307A6E7A0A}" srcOrd="0" destOrd="0" presId="urn:microsoft.com/office/officeart/2018/2/layout/IconVerticalSolidList"/>
    <dgm:cxn modelId="{FB51B2DF-8316-4058-A934-04A2DE0BC650}" srcId="{17DAAED7-312A-46CF-BB18-363DF3835834}" destId="{92EA15D8-5FFA-430A-B913-23E8204A5F26}" srcOrd="5" destOrd="0" parTransId="{998425F3-8B95-4E0B-A821-641986F08D07}" sibTransId="{0CA91F28-A692-4E0B-97BB-FF45F047034C}"/>
    <dgm:cxn modelId="{3C3EFD54-6973-4A39-9757-B79E11C62FE8}" type="presParOf" srcId="{DDCB3564-0BC4-4EDB-9BC1-1AA3A466FB59}" destId="{DFDEFFB6-A573-46D6-9605-EB263C397444}" srcOrd="0" destOrd="0" presId="urn:microsoft.com/office/officeart/2018/2/layout/IconVerticalSolidList"/>
    <dgm:cxn modelId="{E0190272-5389-4960-9386-FE1D6C79ACD3}" type="presParOf" srcId="{DFDEFFB6-A573-46D6-9605-EB263C397444}" destId="{03495DEE-8D12-401E-ABB8-229760548C7B}" srcOrd="0" destOrd="0" presId="urn:microsoft.com/office/officeart/2018/2/layout/IconVerticalSolidList"/>
    <dgm:cxn modelId="{948AD77F-0910-4379-820E-E4487A129F43}" type="presParOf" srcId="{DFDEFFB6-A573-46D6-9605-EB263C397444}" destId="{9930242D-8C54-4525-A275-ECC25222B3F0}" srcOrd="1" destOrd="0" presId="urn:microsoft.com/office/officeart/2018/2/layout/IconVerticalSolidList"/>
    <dgm:cxn modelId="{22743F9E-B16A-4B13-A319-5574FB62BB63}" type="presParOf" srcId="{DFDEFFB6-A573-46D6-9605-EB263C397444}" destId="{7B0F7F25-5092-4CCE-BDC4-6C04AF27FA90}" srcOrd="2" destOrd="0" presId="urn:microsoft.com/office/officeart/2018/2/layout/IconVerticalSolidList"/>
    <dgm:cxn modelId="{9A825B5A-963F-4A24-BC13-4BD38242E5D1}" type="presParOf" srcId="{DFDEFFB6-A573-46D6-9605-EB263C397444}" destId="{0672C044-9D38-43CF-8F73-36C6EEEE67BF}" srcOrd="3" destOrd="0" presId="urn:microsoft.com/office/officeart/2018/2/layout/IconVerticalSolidList"/>
    <dgm:cxn modelId="{F6297434-967A-482F-A35D-AA116DE27C10}" type="presParOf" srcId="{DDCB3564-0BC4-4EDB-9BC1-1AA3A466FB59}" destId="{5C689BD5-DC6B-45B7-9324-4521519CDC5D}" srcOrd="1" destOrd="0" presId="urn:microsoft.com/office/officeart/2018/2/layout/IconVerticalSolidList"/>
    <dgm:cxn modelId="{DB85F5FD-A3ED-413A-9A1D-DD941EDF1AE1}" type="presParOf" srcId="{DDCB3564-0BC4-4EDB-9BC1-1AA3A466FB59}" destId="{FCAD538A-E89E-4AF9-A4AB-D0EDCCE91F08}" srcOrd="2" destOrd="0" presId="urn:microsoft.com/office/officeart/2018/2/layout/IconVerticalSolidList"/>
    <dgm:cxn modelId="{D4CE9BFD-DDC3-4BF2-91CB-C70B2129D3D6}" type="presParOf" srcId="{FCAD538A-E89E-4AF9-A4AB-D0EDCCE91F08}" destId="{96E5E375-536F-411B-81AE-8E1BBDF00EB8}" srcOrd="0" destOrd="0" presId="urn:microsoft.com/office/officeart/2018/2/layout/IconVerticalSolidList"/>
    <dgm:cxn modelId="{F99D0CE6-90B1-4BA0-8248-D4A99AA46D6E}" type="presParOf" srcId="{FCAD538A-E89E-4AF9-A4AB-D0EDCCE91F08}" destId="{C330B109-DA8A-4FF1-9066-BB309D3F6D03}" srcOrd="1" destOrd="0" presId="urn:microsoft.com/office/officeart/2018/2/layout/IconVerticalSolidList"/>
    <dgm:cxn modelId="{9E3519FF-1459-43B2-9722-9EE2F244320F}" type="presParOf" srcId="{FCAD538A-E89E-4AF9-A4AB-D0EDCCE91F08}" destId="{FF9C0910-3EE3-4F4B-865D-B05FB9EB5E0C}" srcOrd="2" destOrd="0" presId="urn:microsoft.com/office/officeart/2018/2/layout/IconVerticalSolidList"/>
    <dgm:cxn modelId="{3DB9036F-EA49-4F73-88C8-9335101884CF}" type="presParOf" srcId="{FCAD538A-E89E-4AF9-A4AB-D0EDCCE91F08}" destId="{5360ADB0-85A8-49A5-BFE6-6BF3CA73ED56}" srcOrd="3" destOrd="0" presId="urn:microsoft.com/office/officeart/2018/2/layout/IconVerticalSolidList"/>
    <dgm:cxn modelId="{64949969-B8E0-4B86-9354-01B2EE3A6599}" type="presParOf" srcId="{DDCB3564-0BC4-4EDB-9BC1-1AA3A466FB59}" destId="{3904A471-228D-4E8B-AA42-7F62D73A3946}" srcOrd="3" destOrd="0" presId="urn:microsoft.com/office/officeart/2018/2/layout/IconVerticalSolidList"/>
    <dgm:cxn modelId="{F929B893-5783-4594-8839-2A004BCD698D}" type="presParOf" srcId="{DDCB3564-0BC4-4EDB-9BC1-1AA3A466FB59}" destId="{C82F5C83-F8EC-422C-B0AA-75E0D092A924}" srcOrd="4" destOrd="0" presId="urn:microsoft.com/office/officeart/2018/2/layout/IconVerticalSolidList"/>
    <dgm:cxn modelId="{33B384A1-8E13-4A61-BF96-0E07AF1DF8B7}" type="presParOf" srcId="{C82F5C83-F8EC-422C-B0AA-75E0D092A924}" destId="{B096EA4E-4721-4F32-9D60-E1236BAA4D53}" srcOrd="0" destOrd="0" presId="urn:microsoft.com/office/officeart/2018/2/layout/IconVerticalSolidList"/>
    <dgm:cxn modelId="{70153FCC-9A0F-4141-922A-2E7381A136E8}" type="presParOf" srcId="{C82F5C83-F8EC-422C-B0AA-75E0D092A924}" destId="{071F5069-F2B0-430B-A801-C1D042BF9967}" srcOrd="1" destOrd="0" presId="urn:microsoft.com/office/officeart/2018/2/layout/IconVerticalSolidList"/>
    <dgm:cxn modelId="{E801DFD4-78B4-4FEC-82CF-32175224D178}" type="presParOf" srcId="{C82F5C83-F8EC-422C-B0AA-75E0D092A924}" destId="{24AF875C-5D18-402C-BE50-C961D9AE7970}" srcOrd="2" destOrd="0" presId="urn:microsoft.com/office/officeart/2018/2/layout/IconVerticalSolidList"/>
    <dgm:cxn modelId="{7A2DA232-0F5D-413D-B382-A139F0B51438}" type="presParOf" srcId="{C82F5C83-F8EC-422C-B0AA-75E0D092A924}" destId="{DB74AA51-9DFB-4A79-AFC9-D5061FEC5272}" srcOrd="3" destOrd="0" presId="urn:microsoft.com/office/officeart/2018/2/layout/IconVerticalSolidList"/>
    <dgm:cxn modelId="{3421E7EF-E7DE-408E-A11A-CEC4BE8AD4C8}" type="presParOf" srcId="{DDCB3564-0BC4-4EDB-9BC1-1AA3A466FB59}" destId="{8ED0DB0C-4053-4D13-867A-AE04D3AB6FEB}" srcOrd="5" destOrd="0" presId="urn:microsoft.com/office/officeart/2018/2/layout/IconVerticalSolidList"/>
    <dgm:cxn modelId="{F465E483-F780-4729-8878-2E13FE1D04E6}" type="presParOf" srcId="{DDCB3564-0BC4-4EDB-9BC1-1AA3A466FB59}" destId="{2B8DA165-B8EE-4593-8FEE-4DB49FE7C887}" srcOrd="6" destOrd="0" presId="urn:microsoft.com/office/officeart/2018/2/layout/IconVerticalSolidList"/>
    <dgm:cxn modelId="{0EE4152E-481B-4777-9C57-4EA24EB93D3E}" type="presParOf" srcId="{2B8DA165-B8EE-4593-8FEE-4DB49FE7C887}" destId="{67E41BE5-486C-464B-B755-CB732949EF97}" srcOrd="0" destOrd="0" presId="urn:microsoft.com/office/officeart/2018/2/layout/IconVerticalSolidList"/>
    <dgm:cxn modelId="{7437B3F6-F289-4796-8306-BF71C60AF8AA}" type="presParOf" srcId="{2B8DA165-B8EE-4593-8FEE-4DB49FE7C887}" destId="{38C676A7-57C7-41B0-9D04-EA0B0451E280}" srcOrd="1" destOrd="0" presId="urn:microsoft.com/office/officeart/2018/2/layout/IconVerticalSolidList"/>
    <dgm:cxn modelId="{89567705-8A4B-4E3F-A91F-C7A2C34D6B2E}" type="presParOf" srcId="{2B8DA165-B8EE-4593-8FEE-4DB49FE7C887}" destId="{D4178C29-B8CF-4BF4-AFBF-A0FD2BCB060C}" srcOrd="2" destOrd="0" presId="urn:microsoft.com/office/officeart/2018/2/layout/IconVerticalSolidList"/>
    <dgm:cxn modelId="{3FCF530A-9ED6-4D74-A983-F0311AEFDD7C}" type="presParOf" srcId="{2B8DA165-B8EE-4593-8FEE-4DB49FE7C887}" destId="{935AE58D-312E-441D-8639-6935F80F4B4B}" srcOrd="3" destOrd="0" presId="urn:microsoft.com/office/officeart/2018/2/layout/IconVerticalSolidList"/>
    <dgm:cxn modelId="{3124381B-2046-4013-8313-AE41B9A57F5E}" type="presParOf" srcId="{DDCB3564-0BC4-4EDB-9BC1-1AA3A466FB59}" destId="{3F6DAF4F-0A99-4840-96B1-64C23197B660}" srcOrd="7" destOrd="0" presId="urn:microsoft.com/office/officeart/2018/2/layout/IconVerticalSolidList"/>
    <dgm:cxn modelId="{E1AC5297-38C0-41A7-8C8B-E7FAC1FC8F83}" type="presParOf" srcId="{DDCB3564-0BC4-4EDB-9BC1-1AA3A466FB59}" destId="{0411FCD9-0B8F-4006-ADEA-3F14453CE97C}" srcOrd="8" destOrd="0" presId="urn:microsoft.com/office/officeart/2018/2/layout/IconVerticalSolidList"/>
    <dgm:cxn modelId="{22E0CE1A-1EC7-43C3-92DF-9ED9AE75037E}" type="presParOf" srcId="{0411FCD9-0B8F-4006-ADEA-3F14453CE97C}" destId="{DBC53C96-66EE-4474-8F01-07DFC8151D8D}" srcOrd="0" destOrd="0" presId="urn:microsoft.com/office/officeart/2018/2/layout/IconVerticalSolidList"/>
    <dgm:cxn modelId="{62BEE2CB-FA44-485D-8AC8-898B85DC6159}" type="presParOf" srcId="{0411FCD9-0B8F-4006-ADEA-3F14453CE97C}" destId="{39065F60-4AC4-49B4-9E38-58ED452609E9}" srcOrd="1" destOrd="0" presId="urn:microsoft.com/office/officeart/2018/2/layout/IconVerticalSolidList"/>
    <dgm:cxn modelId="{899858A7-A148-4A98-869E-9C0D7CB46E6F}" type="presParOf" srcId="{0411FCD9-0B8F-4006-ADEA-3F14453CE97C}" destId="{673EC9B5-EA26-4AB7-935E-DAE269A6F5F6}" srcOrd="2" destOrd="0" presId="urn:microsoft.com/office/officeart/2018/2/layout/IconVerticalSolidList"/>
    <dgm:cxn modelId="{3B4EABB7-8403-4061-868A-667435A07606}" type="presParOf" srcId="{0411FCD9-0B8F-4006-ADEA-3F14453CE97C}" destId="{A5E2F96F-D875-4EBF-8277-9F307A6E7A0A}" srcOrd="3" destOrd="0" presId="urn:microsoft.com/office/officeart/2018/2/layout/IconVerticalSolidList"/>
    <dgm:cxn modelId="{930E6988-A51E-406D-ACB8-A485C3D0BC6C}" type="presParOf" srcId="{DDCB3564-0BC4-4EDB-9BC1-1AA3A466FB59}" destId="{653C5859-4C2E-4AF7-ACA1-98A53FBD5B16}" srcOrd="9" destOrd="0" presId="urn:microsoft.com/office/officeart/2018/2/layout/IconVerticalSolidList"/>
    <dgm:cxn modelId="{7491F88D-B97E-4CC8-9137-D253C89A375F}" type="presParOf" srcId="{DDCB3564-0BC4-4EDB-9BC1-1AA3A466FB59}" destId="{C00FF886-591E-4756-B91D-3AE4C8A846C9}" srcOrd="10" destOrd="0" presId="urn:microsoft.com/office/officeart/2018/2/layout/IconVerticalSolidList"/>
    <dgm:cxn modelId="{AD15DBB1-D77F-4511-8013-EEA0FF255243}" type="presParOf" srcId="{C00FF886-591E-4756-B91D-3AE4C8A846C9}" destId="{22F69D7E-6893-41A2-96A4-9058673A5F9A}" srcOrd="0" destOrd="0" presId="urn:microsoft.com/office/officeart/2018/2/layout/IconVerticalSolidList"/>
    <dgm:cxn modelId="{32AD6CA6-C245-4C1B-9996-D78B58AAAF5D}" type="presParOf" srcId="{C00FF886-591E-4756-B91D-3AE4C8A846C9}" destId="{70F43C7D-299E-42B7-845A-6FF8F659D033}" srcOrd="1" destOrd="0" presId="urn:microsoft.com/office/officeart/2018/2/layout/IconVerticalSolidList"/>
    <dgm:cxn modelId="{1BE69EE4-3CBE-411C-B47F-191ECCC35265}" type="presParOf" srcId="{C00FF886-591E-4756-B91D-3AE4C8A846C9}" destId="{EF49FD8C-0B69-458B-AF80-8FE557F99CDA}" srcOrd="2" destOrd="0" presId="urn:microsoft.com/office/officeart/2018/2/layout/IconVerticalSolidList"/>
    <dgm:cxn modelId="{F6063282-1604-4DA4-A120-21E25D2F6E5F}" type="presParOf" srcId="{C00FF886-591E-4756-B91D-3AE4C8A846C9}" destId="{A1E353CE-5C2F-4FAD-A62F-A5C5FE755D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E0AF5-936B-4F4B-BD9B-6143DBA14E7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6559BF70-A32B-45FA-B2C8-FBE2A6F2A3E7}">
      <dgm:prSet/>
      <dgm:spPr/>
      <dgm:t>
        <a:bodyPr/>
        <a:lstStyle/>
        <a:p>
          <a:r>
            <a:rPr lang="en-US" b="0" i="0"/>
            <a:t>What can the data tell us beyond the formal modeling or hypothesis testing task?</a:t>
          </a:r>
          <a:endParaRPr lang="en-US"/>
        </a:p>
      </dgm:t>
    </dgm:pt>
    <dgm:pt modelId="{B2AF92CC-60E7-46F9-B3D8-E0310677DAF1}" type="parTrans" cxnId="{1C65B9D2-7971-4A3B-8C3C-34D7D81988E2}">
      <dgm:prSet/>
      <dgm:spPr/>
      <dgm:t>
        <a:bodyPr/>
        <a:lstStyle/>
        <a:p>
          <a:endParaRPr lang="en-US"/>
        </a:p>
      </dgm:t>
    </dgm:pt>
    <dgm:pt modelId="{E386944A-6851-488D-9EAA-A6BD82E81AEB}" type="sibTrans" cxnId="{1C65B9D2-7971-4A3B-8C3C-34D7D81988E2}">
      <dgm:prSet/>
      <dgm:spPr/>
      <dgm:t>
        <a:bodyPr/>
        <a:lstStyle/>
        <a:p>
          <a:endParaRPr lang="en-US"/>
        </a:p>
      </dgm:t>
    </dgm:pt>
    <dgm:pt modelId="{27B65D72-5264-4383-9983-57CC938B34E1}">
      <dgm:prSet/>
      <dgm:spPr/>
      <dgm:t>
        <a:bodyPr/>
        <a:lstStyle/>
        <a:p>
          <a:r>
            <a:rPr lang="en-US" b="0" i="0"/>
            <a:t>Statistical attributes</a:t>
          </a:r>
          <a:endParaRPr lang="en-US"/>
        </a:p>
      </dgm:t>
    </dgm:pt>
    <dgm:pt modelId="{1198A19E-B1E2-49A3-A5E9-FCA0ABEC5988}" type="parTrans" cxnId="{73FD8D5A-205D-48E9-83D3-CDED642E1295}">
      <dgm:prSet/>
      <dgm:spPr/>
      <dgm:t>
        <a:bodyPr/>
        <a:lstStyle/>
        <a:p>
          <a:endParaRPr lang="en-US"/>
        </a:p>
      </dgm:t>
    </dgm:pt>
    <dgm:pt modelId="{C94BBA17-3F01-4FA0-A50A-05AE9DDD9E6F}" type="sibTrans" cxnId="{73FD8D5A-205D-48E9-83D3-CDED642E1295}">
      <dgm:prSet/>
      <dgm:spPr/>
      <dgm:t>
        <a:bodyPr/>
        <a:lstStyle/>
        <a:p>
          <a:endParaRPr lang="en-US"/>
        </a:p>
      </dgm:t>
    </dgm:pt>
    <dgm:pt modelId="{9AFA4572-AE9D-45B3-861B-B5356E612683}">
      <dgm:prSet/>
      <dgm:spPr/>
      <dgm:t>
        <a:bodyPr/>
        <a:lstStyle/>
        <a:p>
          <a:r>
            <a:rPr lang="en-US" b="0" i="0"/>
            <a:t>Balance of training labels</a:t>
          </a:r>
          <a:endParaRPr lang="en-US"/>
        </a:p>
      </dgm:t>
    </dgm:pt>
    <dgm:pt modelId="{587D0EDA-ADFB-40F5-8032-878A0B00F042}" type="parTrans" cxnId="{5A9A704F-E8A5-4803-A9D4-44D04536E8C9}">
      <dgm:prSet/>
      <dgm:spPr/>
      <dgm:t>
        <a:bodyPr/>
        <a:lstStyle/>
        <a:p>
          <a:endParaRPr lang="en-US"/>
        </a:p>
      </dgm:t>
    </dgm:pt>
    <dgm:pt modelId="{901F7DA7-92EF-4173-B020-BD8A555DBAFF}" type="sibTrans" cxnId="{5A9A704F-E8A5-4803-A9D4-44D04536E8C9}">
      <dgm:prSet/>
      <dgm:spPr/>
      <dgm:t>
        <a:bodyPr/>
        <a:lstStyle/>
        <a:p>
          <a:endParaRPr lang="en-US"/>
        </a:p>
      </dgm:t>
    </dgm:pt>
    <dgm:pt modelId="{E0ABEFCA-9E80-49BC-AC7B-7FCF513C3A99}">
      <dgm:prSet/>
      <dgm:spPr/>
      <dgm:t>
        <a:bodyPr/>
        <a:lstStyle/>
        <a:p>
          <a:r>
            <a:rPr lang="en-US" b="0" i="0"/>
            <a:t>Source of data</a:t>
          </a:r>
          <a:endParaRPr lang="en-US"/>
        </a:p>
      </dgm:t>
    </dgm:pt>
    <dgm:pt modelId="{9C718023-4EA1-4FE0-8CAB-D0FEE5FF073F}" type="parTrans" cxnId="{C8AE2699-33C5-4791-9AA0-0B65FC0F88D9}">
      <dgm:prSet/>
      <dgm:spPr/>
      <dgm:t>
        <a:bodyPr/>
        <a:lstStyle/>
        <a:p>
          <a:endParaRPr lang="en-US"/>
        </a:p>
      </dgm:t>
    </dgm:pt>
    <dgm:pt modelId="{1A8BCF4C-6BB4-4084-9403-3947027AC232}" type="sibTrans" cxnId="{C8AE2699-33C5-4791-9AA0-0B65FC0F88D9}">
      <dgm:prSet/>
      <dgm:spPr/>
      <dgm:t>
        <a:bodyPr/>
        <a:lstStyle/>
        <a:p>
          <a:endParaRPr lang="en-US"/>
        </a:p>
      </dgm:t>
    </dgm:pt>
    <dgm:pt modelId="{4F1F848A-3A4B-4378-9852-5BE1266BEA37}">
      <dgm:prSet/>
      <dgm:spPr/>
      <dgm:t>
        <a:bodyPr/>
        <a:lstStyle/>
        <a:p>
          <a:r>
            <a:rPr lang="en-US" b="0" i="0"/>
            <a:t>Qualitative descriptions</a:t>
          </a:r>
          <a:endParaRPr lang="en-US"/>
        </a:p>
      </dgm:t>
    </dgm:pt>
    <dgm:pt modelId="{078C3D96-FF7E-4E23-A980-25DE75AC699F}" type="parTrans" cxnId="{8252908D-0D6B-4C78-9473-D88C41B3F204}">
      <dgm:prSet/>
      <dgm:spPr/>
      <dgm:t>
        <a:bodyPr/>
        <a:lstStyle/>
        <a:p>
          <a:endParaRPr lang="en-US"/>
        </a:p>
      </dgm:t>
    </dgm:pt>
    <dgm:pt modelId="{78BEA00F-80A1-4E0D-8226-2E70962AB140}" type="sibTrans" cxnId="{8252908D-0D6B-4C78-9473-D88C41B3F204}">
      <dgm:prSet/>
      <dgm:spPr/>
      <dgm:t>
        <a:bodyPr/>
        <a:lstStyle/>
        <a:p>
          <a:endParaRPr lang="en-US"/>
        </a:p>
      </dgm:t>
    </dgm:pt>
    <dgm:pt modelId="{E8115D32-AB0F-4452-B14D-C2DB3B36C30A}">
      <dgm:prSet/>
      <dgm:spPr/>
      <dgm:t>
        <a:bodyPr/>
        <a:lstStyle/>
        <a:p>
          <a:r>
            <a:rPr lang="en-US" b="0" i="0"/>
            <a:t>How was the data processed up to this point?</a:t>
          </a:r>
          <a:endParaRPr lang="en-US"/>
        </a:p>
      </dgm:t>
    </dgm:pt>
    <dgm:pt modelId="{135804DF-3EDD-4F53-A574-905BC19EBA43}" type="parTrans" cxnId="{4F210574-5A5F-48C0-8DCA-352212799252}">
      <dgm:prSet/>
      <dgm:spPr/>
      <dgm:t>
        <a:bodyPr/>
        <a:lstStyle/>
        <a:p>
          <a:endParaRPr lang="en-US"/>
        </a:p>
      </dgm:t>
    </dgm:pt>
    <dgm:pt modelId="{8D0B7045-1ECE-40A4-A0B9-6DD1AC6FB9DE}" type="sibTrans" cxnId="{4F210574-5A5F-48C0-8DCA-352212799252}">
      <dgm:prSet/>
      <dgm:spPr/>
      <dgm:t>
        <a:bodyPr/>
        <a:lstStyle/>
        <a:p>
          <a:endParaRPr lang="en-US"/>
        </a:p>
      </dgm:t>
    </dgm:pt>
    <dgm:pt modelId="{504C450A-87A7-4BC8-A4D5-BB188F246FA9}">
      <dgm:prSet/>
      <dgm:spPr/>
      <dgm:t>
        <a:bodyPr/>
        <a:lstStyle/>
        <a:p>
          <a:r>
            <a:rPr lang="en-US" b="0" i="0"/>
            <a:t>Outliers</a:t>
          </a:r>
          <a:endParaRPr lang="en-US"/>
        </a:p>
      </dgm:t>
    </dgm:pt>
    <dgm:pt modelId="{0276090C-63E9-4025-ADBB-BEE18401B4E4}" type="parTrans" cxnId="{F17218BD-2DE8-4BCF-8AD6-8A93D368BBB9}">
      <dgm:prSet/>
      <dgm:spPr/>
      <dgm:t>
        <a:bodyPr/>
        <a:lstStyle/>
        <a:p>
          <a:endParaRPr lang="en-US"/>
        </a:p>
      </dgm:t>
    </dgm:pt>
    <dgm:pt modelId="{09F8AA9F-6067-43CC-A6AF-580A444B1926}" type="sibTrans" cxnId="{F17218BD-2DE8-4BCF-8AD6-8A93D368BBB9}">
      <dgm:prSet/>
      <dgm:spPr/>
      <dgm:t>
        <a:bodyPr/>
        <a:lstStyle/>
        <a:p>
          <a:endParaRPr lang="en-US"/>
        </a:p>
      </dgm:t>
    </dgm:pt>
    <dgm:pt modelId="{F76BE969-B14C-4F9F-9CF8-168738DD5B45}">
      <dgm:prSet/>
      <dgm:spPr/>
      <dgm:t>
        <a:bodyPr/>
        <a:lstStyle/>
        <a:p>
          <a:r>
            <a:rPr lang="en-US" b="0" i="0"/>
            <a:t>Missing data</a:t>
          </a:r>
          <a:endParaRPr lang="en-US"/>
        </a:p>
      </dgm:t>
    </dgm:pt>
    <dgm:pt modelId="{6907FEE9-2A23-423F-ABDC-478C3773204C}" type="parTrans" cxnId="{1BBD0FB0-5D07-4CAB-A364-510AA2B52EE7}">
      <dgm:prSet/>
      <dgm:spPr/>
      <dgm:t>
        <a:bodyPr/>
        <a:lstStyle/>
        <a:p>
          <a:endParaRPr lang="en-US"/>
        </a:p>
      </dgm:t>
    </dgm:pt>
    <dgm:pt modelId="{6FE024E0-BB95-4AC2-90E8-64CCDDF57FBB}" type="sibTrans" cxnId="{1BBD0FB0-5D07-4CAB-A364-510AA2B52EE7}">
      <dgm:prSet/>
      <dgm:spPr/>
      <dgm:t>
        <a:bodyPr/>
        <a:lstStyle/>
        <a:p>
          <a:endParaRPr lang="en-US"/>
        </a:p>
      </dgm:t>
    </dgm:pt>
    <dgm:pt modelId="{DF5C0640-6B13-46A0-9BEE-100B629BF070}">
      <dgm:prSet/>
      <dgm:spPr/>
      <dgm:t>
        <a:bodyPr/>
        <a:lstStyle/>
        <a:p>
          <a:r>
            <a:rPr lang="en-US" b="0" i="0"/>
            <a:t>Graphs</a:t>
          </a:r>
          <a:endParaRPr lang="en-US"/>
        </a:p>
      </dgm:t>
    </dgm:pt>
    <dgm:pt modelId="{9824AF84-2F5F-405C-A006-7293516A19F2}" type="parTrans" cxnId="{2939518A-3D2B-4280-A343-3E127C6D5B26}">
      <dgm:prSet/>
      <dgm:spPr/>
      <dgm:t>
        <a:bodyPr/>
        <a:lstStyle/>
        <a:p>
          <a:endParaRPr lang="en-US"/>
        </a:p>
      </dgm:t>
    </dgm:pt>
    <dgm:pt modelId="{491DC06F-59D9-4026-99B4-9A965E715952}" type="sibTrans" cxnId="{2939518A-3D2B-4280-A343-3E127C6D5B26}">
      <dgm:prSet/>
      <dgm:spPr/>
      <dgm:t>
        <a:bodyPr/>
        <a:lstStyle/>
        <a:p>
          <a:endParaRPr lang="en-US"/>
        </a:p>
      </dgm:t>
    </dgm:pt>
    <dgm:pt modelId="{456ADF7C-0734-4E3B-BB1A-61C0CEE90A40}" type="pres">
      <dgm:prSet presAssocID="{82BE0AF5-936B-4F4B-BD9B-6143DBA14E7D}" presName="diagram" presStyleCnt="0">
        <dgm:presLayoutVars>
          <dgm:dir/>
          <dgm:resizeHandles val="exact"/>
        </dgm:presLayoutVars>
      </dgm:prSet>
      <dgm:spPr/>
    </dgm:pt>
    <dgm:pt modelId="{95080AC7-1558-49C1-A524-420D4E9F01EE}" type="pres">
      <dgm:prSet presAssocID="{6559BF70-A32B-45FA-B2C8-FBE2A6F2A3E7}" presName="node" presStyleLbl="node1" presStyleIdx="0" presStyleCnt="9">
        <dgm:presLayoutVars>
          <dgm:bulletEnabled val="1"/>
        </dgm:presLayoutVars>
      </dgm:prSet>
      <dgm:spPr/>
    </dgm:pt>
    <dgm:pt modelId="{782AEC26-A846-40CE-9922-5B95E9CFEF7B}" type="pres">
      <dgm:prSet presAssocID="{E386944A-6851-488D-9EAA-A6BD82E81AEB}" presName="sibTrans" presStyleCnt="0"/>
      <dgm:spPr/>
    </dgm:pt>
    <dgm:pt modelId="{ED7D5243-8EDC-4441-8268-0F7DD009DEC4}" type="pres">
      <dgm:prSet presAssocID="{27B65D72-5264-4383-9983-57CC938B34E1}" presName="node" presStyleLbl="node1" presStyleIdx="1" presStyleCnt="9">
        <dgm:presLayoutVars>
          <dgm:bulletEnabled val="1"/>
        </dgm:presLayoutVars>
      </dgm:prSet>
      <dgm:spPr/>
    </dgm:pt>
    <dgm:pt modelId="{E4994CA4-C40D-4835-9B28-0CBA931C9195}" type="pres">
      <dgm:prSet presAssocID="{C94BBA17-3F01-4FA0-A50A-05AE9DDD9E6F}" presName="sibTrans" presStyleCnt="0"/>
      <dgm:spPr/>
    </dgm:pt>
    <dgm:pt modelId="{89F9BCCF-93AB-4A0F-B241-3C28E3060997}" type="pres">
      <dgm:prSet presAssocID="{9AFA4572-AE9D-45B3-861B-B5356E612683}" presName="node" presStyleLbl="node1" presStyleIdx="2" presStyleCnt="9">
        <dgm:presLayoutVars>
          <dgm:bulletEnabled val="1"/>
        </dgm:presLayoutVars>
      </dgm:prSet>
      <dgm:spPr/>
    </dgm:pt>
    <dgm:pt modelId="{A7E21D40-D104-4A04-9364-6FAA675D2F88}" type="pres">
      <dgm:prSet presAssocID="{901F7DA7-92EF-4173-B020-BD8A555DBAFF}" presName="sibTrans" presStyleCnt="0"/>
      <dgm:spPr/>
    </dgm:pt>
    <dgm:pt modelId="{A2675791-63DC-4F76-9BC5-1597D56872A0}" type="pres">
      <dgm:prSet presAssocID="{E0ABEFCA-9E80-49BC-AC7B-7FCF513C3A99}" presName="node" presStyleLbl="node1" presStyleIdx="3" presStyleCnt="9">
        <dgm:presLayoutVars>
          <dgm:bulletEnabled val="1"/>
        </dgm:presLayoutVars>
      </dgm:prSet>
      <dgm:spPr/>
    </dgm:pt>
    <dgm:pt modelId="{540E01B1-43FF-4168-812E-3618CD817805}" type="pres">
      <dgm:prSet presAssocID="{1A8BCF4C-6BB4-4084-9403-3947027AC232}" presName="sibTrans" presStyleCnt="0"/>
      <dgm:spPr/>
    </dgm:pt>
    <dgm:pt modelId="{6D028DB3-C118-414A-B32A-D7EECE013E71}" type="pres">
      <dgm:prSet presAssocID="{4F1F848A-3A4B-4378-9852-5BE1266BEA37}" presName="node" presStyleLbl="node1" presStyleIdx="4" presStyleCnt="9">
        <dgm:presLayoutVars>
          <dgm:bulletEnabled val="1"/>
        </dgm:presLayoutVars>
      </dgm:prSet>
      <dgm:spPr/>
    </dgm:pt>
    <dgm:pt modelId="{CBE58A9E-9B2D-4908-B275-3715D7BDB5CF}" type="pres">
      <dgm:prSet presAssocID="{78BEA00F-80A1-4E0D-8226-2E70962AB140}" presName="sibTrans" presStyleCnt="0"/>
      <dgm:spPr/>
    </dgm:pt>
    <dgm:pt modelId="{81AB6DBB-5533-416A-A9D5-69C2D20A83C3}" type="pres">
      <dgm:prSet presAssocID="{E8115D32-AB0F-4452-B14D-C2DB3B36C30A}" presName="node" presStyleLbl="node1" presStyleIdx="5" presStyleCnt="9">
        <dgm:presLayoutVars>
          <dgm:bulletEnabled val="1"/>
        </dgm:presLayoutVars>
      </dgm:prSet>
      <dgm:spPr/>
    </dgm:pt>
    <dgm:pt modelId="{5B7F7C6E-5CCA-46D8-8FC6-49ADED41D528}" type="pres">
      <dgm:prSet presAssocID="{8D0B7045-1ECE-40A4-A0B9-6DD1AC6FB9DE}" presName="sibTrans" presStyleCnt="0"/>
      <dgm:spPr/>
    </dgm:pt>
    <dgm:pt modelId="{65234008-9F5B-4A91-8C97-4F3D16AE3D74}" type="pres">
      <dgm:prSet presAssocID="{504C450A-87A7-4BC8-A4D5-BB188F246FA9}" presName="node" presStyleLbl="node1" presStyleIdx="6" presStyleCnt="9">
        <dgm:presLayoutVars>
          <dgm:bulletEnabled val="1"/>
        </dgm:presLayoutVars>
      </dgm:prSet>
      <dgm:spPr/>
    </dgm:pt>
    <dgm:pt modelId="{6F37D2B0-8EE5-4DF7-AE5A-1ACA69A86505}" type="pres">
      <dgm:prSet presAssocID="{09F8AA9F-6067-43CC-A6AF-580A444B1926}" presName="sibTrans" presStyleCnt="0"/>
      <dgm:spPr/>
    </dgm:pt>
    <dgm:pt modelId="{7DBFC98C-6B2A-4331-9916-27AEF5554F7F}" type="pres">
      <dgm:prSet presAssocID="{F76BE969-B14C-4F9F-9CF8-168738DD5B45}" presName="node" presStyleLbl="node1" presStyleIdx="7" presStyleCnt="9">
        <dgm:presLayoutVars>
          <dgm:bulletEnabled val="1"/>
        </dgm:presLayoutVars>
      </dgm:prSet>
      <dgm:spPr/>
    </dgm:pt>
    <dgm:pt modelId="{78DDFECE-08E4-44E6-809A-37A43419AC8A}" type="pres">
      <dgm:prSet presAssocID="{6FE024E0-BB95-4AC2-90E8-64CCDDF57FBB}" presName="sibTrans" presStyleCnt="0"/>
      <dgm:spPr/>
    </dgm:pt>
    <dgm:pt modelId="{498D1C5E-0482-4777-8831-71EE63760F9B}" type="pres">
      <dgm:prSet presAssocID="{DF5C0640-6B13-46A0-9BEE-100B629BF070}" presName="node" presStyleLbl="node1" presStyleIdx="8" presStyleCnt="9">
        <dgm:presLayoutVars>
          <dgm:bulletEnabled val="1"/>
        </dgm:presLayoutVars>
      </dgm:prSet>
      <dgm:spPr/>
    </dgm:pt>
  </dgm:ptLst>
  <dgm:cxnLst>
    <dgm:cxn modelId="{6715D80D-A2E7-4FD7-940B-B35115673BBF}" type="presOf" srcId="{E0ABEFCA-9E80-49BC-AC7B-7FCF513C3A99}" destId="{A2675791-63DC-4F76-9BC5-1597D56872A0}" srcOrd="0" destOrd="0" presId="urn:microsoft.com/office/officeart/2005/8/layout/default"/>
    <dgm:cxn modelId="{3B9C4628-54C3-48E2-B5B5-C6BFFBE076C6}" type="presOf" srcId="{DF5C0640-6B13-46A0-9BEE-100B629BF070}" destId="{498D1C5E-0482-4777-8831-71EE63760F9B}" srcOrd="0" destOrd="0" presId="urn:microsoft.com/office/officeart/2005/8/layout/default"/>
    <dgm:cxn modelId="{30CD132C-7DBB-474C-B101-A8C5CF22E6BD}" type="presOf" srcId="{9AFA4572-AE9D-45B3-861B-B5356E612683}" destId="{89F9BCCF-93AB-4A0F-B241-3C28E3060997}" srcOrd="0" destOrd="0" presId="urn:microsoft.com/office/officeart/2005/8/layout/default"/>
    <dgm:cxn modelId="{D4FE603F-C5CA-49AB-9D39-42ACAD3A9CFB}" type="presOf" srcId="{6559BF70-A32B-45FA-B2C8-FBE2A6F2A3E7}" destId="{95080AC7-1558-49C1-A524-420D4E9F01EE}" srcOrd="0" destOrd="0" presId="urn:microsoft.com/office/officeart/2005/8/layout/default"/>
    <dgm:cxn modelId="{5A9A704F-E8A5-4803-A9D4-44D04536E8C9}" srcId="{82BE0AF5-936B-4F4B-BD9B-6143DBA14E7D}" destId="{9AFA4572-AE9D-45B3-861B-B5356E612683}" srcOrd="2" destOrd="0" parTransId="{587D0EDA-ADFB-40F5-8032-878A0B00F042}" sibTransId="{901F7DA7-92EF-4173-B020-BD8A555DBAFF}"/>
    <dgm:cxn modelId="{D712F673-0B27-4D73-AA44-F8807916F52A}" type="presOf" srcId="{27B65D72-5264-4383-9983-57CC938B34E1}" destId="{ED7D5243-8EDC-4441-8268-0F7DD009DEC4}" srcOrd="0" destOrd="0" presId="urn:microsoft.com/office/officeart/2005/8/layout/default"/>
    <dgm:cxn modelId="{4F210574-5A5F-48C0-8DCA-352212799252}" srcId="{82BE0AF5-936B-4F4B-BD9B-6143DBA14E7D}" destId="{E8115D32-AB0F-4452-B14D-C2DB3B36C30A}" srcOrd="5" destOrd="0" parTransId="{135804DF-3EDD-4F53-A574-905BC19EBA43}" sibTransId="{8D0B7045-1ECE-40A4-A0B9-6DD1AC6FB9DE}"/>
    <dgm:cxn modelId="{DFAD6F58-1A72-451C-A804-1E89CC23D81D}" type="presOf" srcId="{E8115D32-AB0F-4452-B14D-C2DB3B36C30A}" destId="{81AB6DBB-5533-416A-A9D5-69C2D20A83C3}" srcOrd="0" destOrd="0" presId="urn:microsoft.com/office/officeart/2005/8/layout/default"/>
    <dgm:cxn modelId="{73FD8D5A-205D-48E9-83D3-CDED642E1295}" srcId="{82BE0AF5-936B-4F4B-BD9B-6143DBA14E7D}" destId="{27B65D72-5264-4383-9983-57CC938B34E1}" srcOrd="1" destOrd="0" parTransId="{1198A19E-B1E2-49A3-A5E9-FCA0ABEC5988}" sibTransId="{C94BBA17-3F01-4FA0-A50A-05AE9DDD9E6F}"/>
    <dgm:cxn modelId="{2939518A-3D2B-4280-A343-3E127C6D5B26}" srcId="{82BE0AF5-936B-4F4B-BD9B-6143DBA14E7D}" destId="{DF5C0640-6B13-46A0-9BEE-100B629BF070}" srcOrd="8" destOrd="0" parTransId="{9824AF84-2F5F-405C-A006-7293516A19F2}" sibTransId="{491DC06F-59D9-4026-99B4-9A965E715952}"/>
    <dgm:cxn modelId="{8252908D-0D6B-4C78-9473-D88C41B3F204}" srcId="{82BE0AF5-936B-4F4B-BD9B-6143DBA14E7D}" destId="{4F1F848A-3A4B-4378-9852-5BE1266BEA37}" srcOrd="4" destOrd="0" parTransId="{078C3D96-FF7E-4E23-A980-25DE75AC699F}" sibTransId="{78BEA00F-80A1-4E0D-8226-2E70962AB140}"/>
    <dgm:cxn modelId="{C8AE2699-33C5-4791-9AA0-0B65FC0F88D9}" srcId="{82BE0AF5-936B-4F4B-BD9B-6143DBA14E7D}" destId="{E0ABEFCA-9E80-49BC-AC7B-7FCF513C3A99}" srcOrd="3" destOrd="0" parTransId="{9C718023-4EA1-4FE0-8CAB-D0FEE5FF073F}" sibTransId="{1A8BCF4C-6BB4-4084-9403-3947027AC232}"/>
    <dgm:cxn modelId="{1BBD0FB0-5D07-4CAB-A364-510AA2B52EE7}" srcId="{82BE0AF5-936B-4F4B-BD9B-6143DBA14E7D}" destId="{F76BE969-B14C-4F9F-9CF8-168738DD5B45}" srcOrd="7" destOrd="0" parTransId="{6907FEE9-2A23-423F-ABDC-478C3773204C}" sibTransId="{6FE024E0-BB95-4AC2-90E8-64CCDDF57FBB}"/>
    <dgm:cxn modelId="{FC458BB3-4762-4955-94D9-3893BD438865}" type="presOf" srcId="{4F1F848A-3A4B-4378-9852-5BE1266BEA37}" destId="{6D028DB3-C118-414A-B32A-D7EECE013E71}" srcOrd="0" destOrd="0" presId="urn:microsoft.com/office/officeart/2005/8/layout/default"/>
    <dgm:cxn modelId="{F17218BD-2DE8-4BCF-8AD6-8A93D368BBB9}" srcId="{82BE0AF5-936B-4F4B-BD9B-6143DBA14E7D}" destId="{504C450A-87A7-4BC8-A4D5-BB188F246FA9}" srcOrd="6" destOrd="0" parTransId="{0276090C-63E9-4025-ADBB-BEE18401B4E4}" sibTransId="{09F8AA9F-6067-43CC-A6AF-580A444B1926}"/>
    <dgm:cxn modelId="{5318ACCE-917A-46C3-9539-3247CAC37615}" type="presOf" srcId="{82BE0AF5-936B-4F4B-BD9B-6143DBA14E7D}" destId="{456ADF7C-0734-4E3B-BB1A-61C0CEE90A40}" srcOrd="0" destOrd="0" presId="urn:microsoft.com/office/officeart/2005/8/layout/default"/>
    <dgm:cxn modelId="{6A63E4D0-9FB8-4DB9-AC62-7583A8466CC5}" type="presOf" srcId="{F76BE969-B14C-4F9F-9CF8-168738DD5B45}" destId="{7DBFC98C-6B2A-4331-9916-27AEF5554F7F}" srcOrd="0" destOrd="0" presId="urn:microsoft.com/office/officeart/2005/8/layout/default"/>
    <dgm:cxn modelId="{1C65B9D2-7971-4A3B-8C3C-34D7D81988E2}" srcId="{82BE0AF5-936B-4F4B-BD9B-6143DBA14E7D}" destId="{6559BF70-A32B-45FA-B2C8-FBE2A6F2A3E7}" srcOrd="0" destOrd="0" parTransId="{B2AF92CC-60E7-46F9-B3D8-E0310677DAF1}" sibTransId="{E386944A-6851-488D-9EAA-A6BD82E81AEB}"/>
    <dgm:cxn modelId="{30DB6AFB-728E-4742-9140-FEC7555DA3B2}" type="presOf" srcId="{504C450A-87A7-4BC8-A4D5-BB188F246FA9}" destId="{65234008-9F5B-4A91-8C97-4F3D16AE3D74}" srcOrd="0" destOrd="0" presId="urn:microsoft.com/office/officeart/2005/8/layout/default"/>
    <dgm:cxn modelId="{FE2257F1-3F80-4E87-AA64-4057FD8F4F5C}" type="presParOf" srcId="{456ADF7C-0734-4E3B-BB1A-61C0CEE90A40}" destId="{95080AC7-1558-49C1-A524-420D4E9F01EE}" srcOrd="0" destOrd="0" presId="urn:microsoft.com/office/officeart/2005/8/layout/default"/>
    <dgm:cxn modelId="{2CF832BF-66B3-4B1F-AA17-B6F0784688B1}" type="presParOf" srcId="{456ADF7C-0734-4E3B-BB1A-61C0CEE90A40}" destId="{782AEC26-A846-40CE-9922-5B95E9CFEF7B}" srcOrd="1" destOrd="0" presId="urn:microsoft.com/office/officeart/2005/8/layout/default"/>
    <dgm:cxn modelId="{019FD827-53AD-470E-8059-C9859092ABDB}" type="presParOf" srcId="{456ADF7C-0734-4E3B-BB1A-61C0CEE90A40}" destId="{ED7D5243-8EDC-4441-8268-0F7DD009DEC4}" srcOrd="2" destOrd="0" presId="urn:microsoft.com/office/officeart/2005/8/layout/default"/>
    <dgm:cxn modelId="{6463BB5A-402B-4C26-913F-AF11B63EA8AF}" type="presParOf" srcId="{456ADF7C-0734-4E3B-BB1A-61C0CEE90A40}" destId="{E4994CA4-C40D-4835-9B28-0CBA931C9195}" srcOrd="3" destOrd="0" presId="urn:microsoft.com/office/officeart/2005/8/layout/default"/>
    <dgm:cxn modelId="{21107D3E-FB37-42EC-B40E-27C3B2F38F8C}" type="presParOf" srcId="{456ADF7C-0734-4E3B-BB1A-61C0CEE90A40}" destId="{89F9BCCF-93AB-4A0F-B241-3C28E3060997}" srcOrd="4" destOrd="0" presId="urn:microsoft.com/office/officeart/2005/8/layout/default"/>
    <dgm:cxn modelId="{8EA39FD4-ED65-4BF0-A256-1A3C826C6CE5}" type="presParOf" srcId="{456ADF7C-0734-4E3B-BB1A-61C0CEE90A40}" destId="{A7E21D40-D104-4A04-9364-6FAA675D2F88}" srcOrd="5" destOrd="0" presId="urn:microsoft.com/office/officeart/2005/8/layout/default"/>
    <dgm:cxn modelId="{E1C70A64-E253-4D81-ACE0-004C67BEF696}" type="presParOf" srcId="{456ADF7C-0734-4E3B-BB1A-61C0CEE90A40}" destId="{A2675791-63DC-4F76-9BC5-1597D56872A0}" srcOrd="6" destOrd="0" presId="urn:microsoft.com/office/officeart/2005/8/layout/default"/>
    <dgm:cxn modelId="{B2862955-05DB-4587-B733-061A6BD02805}" type="presParOf" srcId="{456ADF7C-0734-4E3B-BB1A-61C0CEE90A40}" destId="{540E01B1-43FF-4168-812E-3618CD817805}" srcOrd="7" destOrd="0" presId="urn:microsoft.com/office/officeart/2005/8/layout/default"/>
    <dgm:cxn modelId="{49EC60CF-E3CD-4084-AB66-DF4FC919E290}" type="presParOf" srcId="{456ADF7C-0734-4E3B-BB1A-61C0CEE90A40}" destId="{6D028DB3-C118-414A-B32A-D7EECE013E71}" srcOrd="8" destOrd="0" presId="urn:microsoft.com/office/officeart/2005/8/layout/default"/>
    <dgm:cxn modelId="{A344F7DB-E9AE-4A84-B440-598844955525}" type="presParOf" srcId="{456ADF7C-0734-4E3B-BB1A-61C0CEE90A40}" destId="{CBE58A9E-9B2D-4908-B275-3715D7BDB5CF}" srcOrd="9" destOrd="0" presId="urn:microsoft.com/office/officeart/2005/8/layout/default"/>
    <dgm:cxn modelId="{9BB130BF-4EDA-41DC-952D-F555E356F8CF}" type="presParOf" srcId="{456ADF7C-0734-4E3B-BB1A-61C0CEE90A40}" destId="{81AB6DBB-5533-416A-A9D5-69C2D20A83C3}" srcOrd="10" destOrd="0" presId="urn:microsoft.com/office/officeart/2005/8/layout/default"/>
    <dgm:cxn modelId="{7B598A41-D26C-48E5-9E0C-E4574AF0868F}" type="presParOf" srcId="{456ADF7C-0734-4E3B-BB1A-61C0CEE90A40}" destId="{5B7F7C6E-5CCA-46D8-8FC6-49ADED41D528}" srcOrd="11" destOrd="0" presId="urn:microsoft.com/office/officeart/2005/8/layout/default"/>
    <dgm:cxn modelId="{A6B66B92-700F-4B30-8A33-B20C0BC521E2}" type="presParOf" srcId="{456ADF7C-0734-4E3B-BB1A-61C0CEE90A40}" destId="{65234008-9F5B-4A91-8C97-4F3D16AE3D74}" srcOrd="12" destOrd="0" presId="urn:microsoft.com/office/officeart/2005/8/layout/default"/>
    <dgm:cxn modelId="{6C8E34BB-6DEA-4DB9-A0CB-B27349FA5BE6}" type="presParOf" srcId="{456ADF7C-0734-4E3B-BB1A-61C0CEE90A40}" destId="{6F37D2B0-8EE5-4DF7-AE5A-1ACA69A86505}" srcOrd="13" destOrd="0" presId="urn:microsoft.com/office/officeart/2005/8/layout/default"/>
    <dgm:cxn modelId="{10348D3A-6E83-4286-9126-3E4FCD13695B}" type="presParOf" srcId="{456ADF7C-0734-4E3B-BB1A-61C0CEE90A40}" destId="{7DBFC98C-6B2A-4331-9916-27AEF5554F7F}" srcOrd="14" destOrd="0" presId="urn:microsoft.com/office/officeart/2005/8/layout/default"/>
    <dgm:cxn modelId="{7AE76A7E-AC1E-41F4-A4E0-EFA389E08B5F}" type="presParOf" srcId="{456ADF7C-0734-4E3B-BB1A-61C0CEE90A40}" destId="{78DDFECE-08E4-44E6-809A-37A43419AC8A}" srcOrd="15" destOrd="0" presId="urn:microsoft.com/office/officeart/2005/8/layout/default"/>
    <dgm:cxn modelId="{D5FB0BF2-E6EB-4F1E-84E8-FAE5D8D1C635}" type="presParOf" srcId="{456ADF7C-0734-4E3B-BB1A-61C0CEE90A40}" destId="{498D1C5E-0482-4777-8831-71EE63760F9B}" srcOrd="1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313482-21DB-42A3-B1D3-85A7F5044957}"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BD147EA-5421-405F-8A69-6CCDBF47A555}">
      <dgm:prSet/>
      <dgm:spPr/>
      <dgm:t>
        <a:bodyPr/>
        <a:lstStyle/>
        <a:p>
          <a:pPr>
            <a:defRPr b="1"/>
          </a:pPr>
          <a:r>
            <a:rPr lang="en-US" b="0" i="0"/>
            <a:t>Center</a:t>
          </a:r>
          <a:endParaRPr lang="en-US"/>
        </a:p>
      </dgm:t>
    </dgm:pt>
    <dgm:pt modelId="{AF2DADD0-8145-440A-BF1C-F00C4C635F1D}" type="parTrans" cxnId="{D4616F9F-2E69-4455-A590-E867596355CA}">
      <dgm:prSet/>
      <dgm:spPr/>
      <dgm:t>
        <a:bodyPr/>
        <a:lstStyle/>
        <a:p>
          <a:endParaRPr lang="en-US"/>
        </a:p>
      </dgm:t>
    </dgm:pt>
    <dgm:pt modelId="{930B774D-9848-42CA-BBBE-B74DFB978C2E}" type="sibTrans" cxnId="{D4616F9F-2E69-4455-A590-E867596355CA}">
      <dgm:prSet/>
      <dgm:spPr/>
      <dgm:t>
        <a:bodyPr/>
        <a:lstStyle/>
        <a:p>
          <a:endParaRPr lang="en-US"/>
        </a:p>
      </dgm:t>
    </dgm:pt>
    <dgm:pt modelId="{25353035-490F-413A-8827-A9CC5C7E58ED}">
      <dgm:prSet/>
      <dgm:spPr/>
      <dgm:t>
        <a:bodyPr/>
        <a:lstStyle/>
        <a:p>
          <a:r>
            <a:rPr lang="en-US" b="0" i="0"/>
            <a:t>Shift values so the mean becomes zero</a:t>
          </a:r>
          <a:endParaRPr lang="en-US"/>
        </a:p>
      </dgm:t>
    </dgm:pt>
    <dgm:pt modelId="{80CE99DD-C5CC-487F-8223-855D23464B75}" type="parTrans" cxnId="{4FAE8677-4D18-4E42-AEB5-02B74FD26E6B}">
      <dgm:prSet/>
      <dgm:spPr/>
      <dgm:t>
        <a:bodyPr/>
        <a:lstStyle/>
        <a:p>
          <a:endParaRPr lang="en-US"/>
        </a:p>
      </dgm:t>
    </dgm:pt>
    <dgm:pt modelId="{BCEE35ED-AC8C-4EB1-A334-5220F18958CB}" type="sibTrans" cxnId="{4FAE8677-4D18-4E42-AEB5-02B74FD26E6B}">
      <dgm:prSet/>
      <dgm:spPr/>
      <dgm:t>
        <a:bodyPr/>
        <a:lstStyle/>
        <a:p>
          <a:endParaRPr lang="en-US"/>
        </a:p>
      </dgm:t>
    </dgm:pt>
    <dgm:pt modelId="{DC1F7637-A035-4870-8AF5-80AA6011BC54}">
      <dgm:prSet/>
      <dgm:spPr/>
      <dgm:t>
        <a:bodyPr/>
        <a:lstStyle/>
        <a:p>
          <a:pPr>
            <a:defRPr b="1"/>
          </a:pPr>
          <a:r>
            <a:rPr lang="en-US" b="0" i="0"/>
            <a:t>Normalize</a:t>
          </a:r>
          <a:endParaRPr lang="en-US"/>
        </a:p>
      </dgm:t>
    </dgm:pt>
    <dgm:pt modelId="{C51880D9-B881-44AE-A570-07D145513B2C}" type="parTrans" cxnId="{9FAD4278-CC9E-490F-BF83-75D9E153E38B}">
      <dgm:prSet/>
      <dgm:spPr/>
      <dgm:t>
        <a:bodyPr/>
        <a:lstStyle/>
        <a:p>
          <a:endParaRPr lang="en-US"/>
        </a:p>
      </dgm:t>
    </dgm:pt>
    <dgm:pt modelId="{66F6372B-968A-41C2-870B-4BFA61BCC867}" type="sibTrans" cxnId="{9FAD4278-CC9E-490F-BF83-75D9E153E38B}">
      <dgm:prSet/>
      <dgm:spPr/>
      <dgm:t>
        <a:bodyPr/>
        <a:lstStyle/>
        <a:p>
          <a:endParaRPr lang="en-US"/>
        </a:p>
      </dgm:t>
    </dgm:pt>
    <dgm:pt modelId="{8F46D055-4C6A-4685-BA6C-1156B9C100D4}">
      <dgm:prSet/>
      <dgm:spPr/>
      <dgm:t>
        <a:bodyPr/>
        <a:lstStyle/>
        <a:p>
          <a:r>
            <a:rPr lang="en-US" b="0" i="0"/>
            <a:t>Scale data so it all lies between zero and one</a:t>
          </a:r>
          <a:endParaRPr lang="en-US"/>
        </a:p>
      </dgm:t>
    </dgm:pt>
    <dgm:pt modelId="{9FE1AC6C-8DB3-40E2-A289-14D07A15F1F7}" type="parTrans" cxnId="{F4AF1A64-3230-491B-A76A-0D3B0CBDAF3D}">
      <dgm:prSet/>
      <dgm:spPr/>
      <dgm:t>
        <a:bodyPr/>
        <a:lstStyle/>
        <a:p>
          <a:endParaRPr lang="en-US"/>
        </a:p>
      </dgm:t>
    </dgm:pt>
    <dgm:pt modelId="{BD5D9F94-0D18-49D7-B987-7B1E334471FE}" type="sibTrans" cxnId="{F4AF1A64-3230-491B-A76A-0D3B0CBDAF3D}">
      <dgm:prSet/>
      <dgm:spPr/>
      <dgm:t>
        <a:bodyPr/>
        <a:lstStyle/>
        <a:p>
          <a:endParaRPr lang="en-US"/>
        </a:p>
      </dgm:t>
    </dgm:pt>
    <dgm:pt modelId="{B6BEC7D9-A487-48B8-BEAB-A7DA4B1B305C}">
      <dgm:prSet/>
      <dgm:spPr/>
      <dgm:t>
        <a:bodyPr/>
        <a:lstStyle/>
        <a:p>
          <a:pPr>
            <a:defRPr b="1"/>
          </a:pPr>
          <a:r>
            <a:rPr lang="en-US" b="0" i="0"/>
            <a:t>Standardize (z-score)</a:t>
          </a:r>
          <a:endParaRPr lang="en-US"/>
        </a:p>
      </dgm:t>
    </dgm:pt>
    <dgm:pt modelId="{2EB757D9-1274-4923-818E-781308A19476}" type="parTrans" cxnId="{00062221-8FC6-4101-85BA-70F5A1C41B91}">
      <dgm:prSet/>
      <dgm:spPr/>
      <dgm:t>
        <a:bodyPr/>
        <a:lstStyle/>
        <a:p>
          <a:endParaRPr lang="en-US"/>
        </a:p>
      </dgm:t>
    </dgm:pt>
    <dgm:pt modelId="{AC84A340-15C2-43E4-846F-543A263F7E1B}" type="sibTrans" cxnId="{00062221-8FC6-4101-85BA-70F5A1C41B91}">
      <dgm:prSet/>
      <dgm:spPr/>
      <dgm:t>
        <a:bodyPr/>
        <a:lstStyle/>
        <a:p>
          <a:endParaRPr lang="en-US"/>
        </a:p>
      </dgm:t>
    </dgm:pt>
    <dgm:pt modelId="{D3655574-A04E-4063-8AF2-0B304C5A9F93}">
      <dgm:prSet/>
      <dgm:spPr/>
      <dgm:t>
        <a:bodyPr/>
        <a:lstStyle/>
        <a:p>
          <a:r>
            <a:rPr lang="en-US" b="0" i="0"/>
            <a:t>Center and scale to a standard deviation of 1</a:t>
          </a:r>
          <a:endParaRPr lang="en-US"/>
        </a:p>
      </dgm:t>
    </dgm:pt>
    <dgm:pt modelId="{1BD3EF17-6C43-4998-B81C-0E75E9352223}" type="parTrans" cxnId="{C7E01901-3AA0-4875-8CCD-A5AF0358652B}">
      <dgm:prSet/>
      <dgm:spPr/>
      <dgm:t>
        <a:bodyPr/>
        <a:lstStyle/>
        <a:p>
          <a:endParaRPr lang="en-US"/>
        </a:p>
      </dgm:t>
    </dgm:pt>
    <dgm:pt modelId="{B4E3E94D-B1B4-41FF-A604-8DA97B61E97E}" type="sibTrans" cxnId="{C7E01901-3AA0-4875-8CCD-A5AF0358652B}">
      <dgm:prSet/>
      <dgm:spPr/>
      <dgm:t>
        <a:bodyPr/>
        <a:lstStyle/>
        <a:p>
          <a:endParaRPr lang="en-US"/>
        </a:p>
      </dgm:t>
    </dgm:pt>
    <dgm:pt modelId="{1958B2DE-AE09-4D1C-8F23-ED4FD4A93CE0}">
      <dgm:prSet/>
      <dgm:spPr/>
      <dgm:t>
        <a:bodyPr/>
        <a:lstStyle/>
        <a:p>
          <a:pPr>
            <a:defRPr b="1"/>
          </a:pPr>
          <a:r>
            <a:rPr lang="en-US" b="0" i="0"/>
            <a:t>Encode</a:t>
          </a:r>
          <a:endParaRPr lang="en-US"/>
        </a:p>
      </dgm:t>
    </dgm:pt>
    <dgm:pt modelId="{0A72D8E7-F30E-449A-B521-117F263BD553}" type="parTrans" cxnId="{23FF744B-F725-49DA-8457-2C10E8210E1E}">
      <dgm:prSet/>
      <dgm:spPr/>
      <dgm:t>
        <a:bodyPr/>
        <a:lstStyle/>
        <a:p>
          <a:endParaRPr lang="en-US"/>
        </a:p>
      </dgm:t>
    </dgm:pt>
    <dgm:pt modelId="{12FAC806-E183-4909-BAAE-2194969F25D4}" type="sibTrans" cxnId="{23FF744B-F725-49DA-8457-2C10E8210E1E}">
      <dgm:prSet/>
      <dgm:spPr/>
      <dgm:t>
        <a:bodyPr/>
        <a:lstStyle/>
        <a:p>
          <a:endParaRPr lang="en-US"/>
        </a:p>
      </dgm:t>
    </dgm:pt>
    <dgm:pt modelId="{D022F612-8FBB-4C55-B138-F107A695B65C}">
      <dgm:prSet/>
      <dgm:spPr/>
      <dgm:t>
        <a:bodyPr/>
        <a:lstStyle/>
        <a:p>
          <a:r>
            <a:rPr lang="en-US" b="0" i="0"/>
            <a:t>One-hot, ordinal, label, other</a:t>
          </a:r>
          <a:endParaRPr lang="en-US"/>
        </a:p>
      </dgm:t>
    </dgm:pt>
    <dgm:pt modelId="{832C7A82-C4EE-4252-B436-D1FF02C3F6D4}" type="parTrans" cxnId="{48D25137-5485-4A09-808E-7BF119E5C27D}">
      <dgm:prSet/>
      <dgm:spPr/>
      <dgm:t>
        <a:bodyPr/>
        <a:lstStyle/>
        <a:p>
          <a:endParaRPr lang="en-US"/>
        </a:p>
      </dgm:t>
    </dgm:pt>
    <dgm:pt modelId="{2CB135F4-AB3A-4EAD-933F-BAADA645AF3C}" type="sibTrans" cxnId="{48D25137-5485-4A09-808E-7BF119E5C27D}">
      <dgm:prSet/>
      <dgm:spPr/>
      <dgm:t>
        <a:bodyPr/>
        <a:lstStyle/>
        <a:p>
          <a:endParaRPr lang="en-US"/>
        </a:p>
      </dgm:t>
    </dgm:pt>
    <dgm:pt modelId="{A36E6546-877D-48D5-AA2B-04D468787722}">
      <dgm:prSet/>
      <dgm:spPr/>
      <dgm:t>
        <a:bodyPr/>
        <a:lstStyle/>
        <a:p>
          <a:pPr>
            <a:defRPr b="1"/>
          </a:pPr>
          <a:r>
            <a:rPr lang="en-US" b="0" i="0"/>
            <a:t>Missing values</a:t>
          </a:r>
          <a:endParaRPr lang="en-US"/>
        </a:p>
      </dgm:t>
    </dgm:pt>
    <dgm:pt modelId="{0DE7A30C-240A-44FA-AC8A-E89F20EE14DF}" type="parTrans" cxnId="{B89B561E-ED6D-4EE0-8E75-AE204ADFC4CD}">
      <dgm:prSet/>
      <dgm:spPr/>
      <dgm:t>
        <a:bodyPr/>
        <a:lstStyle/>
        <a:p>
          <a:endParaRPr lang="en-US"/>
        </a:p>
      </dgm:t>
    </dgm:pt>
    <dgm:pt modelId="{289582E6-2C71-42DF-BBFA-5CDB18E2BCB5}" type="sibTrans" cxnId="{B89B561E-ED6D-4EE0-8E75-AE204ADFC4CD}">
      <dgm:prSet/>
      <dgm:spPr/>
      <dgm:t>
        <a:bodyPr/>
        <a:lstStyle/>
        <a:p>
          <a:endParaRPr lang="en-US"/>
        </a:p>
      </dgm:t>
    </dgm:pt>
    <dgm:pt modelId="{8A99129A-EE09-4C99-81E1-4EE36EF30167}">
      <dgm:prSet/>
      <dgm:spPr/>
      <dgm:t>
        <a:bodyPr/>
        <a:lstStyle/>
        <a:p>
          <a:r>
            <a:rPr lang="en-US" b="0" i="0"/>
            <a:t>Remove records vs impute values</a:t>
          </a:r>
          <a:endParaRPr lang="en-US"/>
        </a:p>
      </dgm:t>
    </dgm:pt>
    <dgm:pt modelId="{309E0991-6C45-4153-B6F8-DEA4EF9B3E86}" type="parTrans" cxnId="{AADD48A2-7FB9-4B38-8E05-4AFAEF437EF2}">
      <dgm:prSet/>
      <dgm:spPr/>
      <dgm:t>
        <a:bodyPr/>
        <a:lstStyle/>
        <a:p>
          <a:endParaRPr lang="en-US"/>
        </a:p>
      </dgm:t>
    </dgm:pt>
    <dgm:pt modelId="{7F16ED4A-EDCA-4E7A-8BA4-4D98204F79FA}" type="sibTrans" cxnId="{AADD48A2-7FB9-4B38-8E05-4AFAEF437EF2}">
      <dgm:prSet/>
      <dgm:spPr/>
      <dgm:t>
        <a:bodyPr/>
        <a:lstStyle/>
        <a:p>
          <a:endParaRPr lang="en-US"/>
        </a:p>
      </dgm:t>
    </dgm:pt>
    <dgm:pt modelId="{F3EDF10F-724F-49C4-A528-A39E00198C6C}">
      <dgm:prSet/>
      <dgm:spPr/>
      <dgm:t>
        <a:bodyPr/>
        <a:lstStyle/>
        <a:p>
          <a:pPr>
            <a:defRPr b="1"/>
          </a:pPr>
          <a:r>
            <a:rPr lang="en-US" b="0" i="0"/>
            <a:t>Feature selection or elimination</a:t>
          </a:r>
          <a:endParaRPr lang="en-US"/>
        </a:p>
      </dgm:t>
    </dgm:pt>
    <dgm:pt modelId="{1E68035F-8B48-41E4-A9C5-E42E4AE0437E}" type="parTrans" cxnId="{563D6149-961D-4364-97D9-E60B78C76431}">
      <dgm:prSet/>
      <dgm:spPr/>
      <dgm:t>
        <a:bodyPr/>
        <a:lstStyle/>
        <a:p>
          <a:endParaRPr lang="en-US"/>
        </a:p>
      </dgm:t>
    </dgm:pt>
    <dgm:pt modelId="{3D551E7D-9AF8-4A59-9A3B-3787C83822C5}" type="sibTrans" cxnId="{563D6149-961D-4364-97D9-E60B78C76431}">
      <dgm:prSet/>
      <dgm:spPr/>
      <dgm:t>
        <a:bodyPr/>
        <a:lstStyle/>
        <a:p>
          <a:endParaRPr lang="en-US"/>
        </a:p>
      </dgm:t>
    </dgm:pt>
    <dgm:pt modelId="{455EB654-D076-4A66-8841-CAC97F69818C}" type="pres">
      <dgm:prSet presAssocID="{5E313482-21DB-42A3-B1D3-85A7F5044957}" presName="root" presStyleCnt="0">
        <dgm:presLayoutVars>
          <dgm:dir/>
          <dgm:resizeHandles val="exact"/>
        </dgm:presLayoutVars>
      </dgm:prSet>
      <dgm:spPr/>
    </dgm:pt>
    <dgm:pt modelId="{583055C5-4BF5-4519-9AC6-FF09E27E9A6F}" type="pres">
      <dgm:prSet presAssocID="{1BD147EA-5421-405F-8A69-6CCDBF47A555}" presName="compNode" presStyleCnt="0"/>
      <dgm:spPr/>
    </dgm:pt>
    <dgm:pt modelId="{F712BBE7-2D7C-411D-89B5-BFCD543511F4}" type="pres">
      <dgm:prSet presAssocID="{1BD147EA-5421-405F-8A69-6CCDBF47A55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963F8F5-BE45-4F43-9C39-DE6F2B3751DB}" type="pres">
      <dgm:prSet presAssocID="{1BD147EA-5421-405F-8A69-6CCDBF47A555}" presName="iconSpace" presStyleCnt="0"/>
      <dgm:spPr/>
    </dgm:pt>
    <dgm:pt modelId="{CE57909B-D17F-4E87-9B40-F6BAD9095D7A}" type="pres">
      <dgm:prSet presAssocID="{1BD147EA-5421-405F-8A69-6CCDBF47A555}" presName="parTx" presStyleLbl="revTx" presStyleIdx="0" presStyleCnt="12">
        <dgm:presLayoutVars>
          <dgm:chMax val="0"/>
          <dgm:chPref val="0"/>
        </dgm:presLayoutVars>
      </dgm:prSet>
      <dgm:spPr/>
    </dgm:pt>
    <dgm:pt modelId="{8CC7F82F-16F3-412D-AB0F-AAAD3B11DC8A}" type="pres">
      <dgm:prSet presAssocID="{1BD147EA-5421-405F-8A69-6CCDBF47A555}" presName="txSpace" presStyleCnt="0"/>
      <dgm:spPr/>
    </dgm:pt>
    <dgm:pt modelId="{92965D8E-7705-4734-9BB8-FAF4EE78ACD0}" type="pres">
      <dgm:prSet presAssocID="{1BD147EA-5421-405F-8A69-6CCDBF47A555}" presName="desTx" presStyleLbl="revTx" presStyleIdx="1" presStyleCnt="12">
        <dgm:presLayoutVars/>
      </dgm:prSet>
      <dgm:spPr/>
    </dgm:pt>
    <dgm:pt modelId="{47CD3B54-5BB3-42B9-A514-033532129277}" type="pres">
      <dgm:prSet presAssocID="{930B774D-9848-42CA-BBBE-B74DFB978C2E}" presName="sibTrans" presStyleCnt="0"/>
      <dgm:spPr/>
    </dgm:pt>
    <dgm:pt modelId="{0F2A8EB9-0748-42D7-B578-3AC526C0F5C6}" type="pres">
      <dgm:prSet presAssocID="{DC1F7637-A035-4870-8AF5-80AA6011BC54}" presName="compNode" presStyleCnt="0"/>
      <dgm:spPr/>
    </dgm:pt>
    <dgm:pt modelId="{A553B6A4-3938-46FE-A246-54723CA9D5B8}" type="pres">
      <dgm:prSet presAssocID="{DC1F7637-A035-4870-8AF5-80AA6011BC5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02E9077-2B95-4BA3-98F4-2C446DDD5689}" type="pres">
      <dgm:prSet presAssocID="{DC1F7637-A035-4870-8AF5-80AA6011BC54}" presName="iconSpace" presStyleCnt="0"/>
      <dgm:spPr/>
    </dgm:pt>
    <dgm:pt modelId="{7EDFB067-6003-4C21-9BCF-FF5B2AF8B275}" type="pres">
      <dgm:prSet presAssocID="{DC1F7637-A035-4870-8AF5-80AA6011BC54}" presName="parTx" presStyleLbl="revTx" presStyleIdx="2" presStyleCnt="12">
        <dgm:presLayoutVars>
          <dgm:chMax val="0"/>
          <dgm:chPref val="0"/>
        </dgm:presLayoutVars>
      </dgm:prSet>
      <dgm:spPr/>
    </dgm:pt>
    <dgm:pt modelId="{0E319C76-6D81-4A31-9863-175910C17853}" type="pres">
      <dgm:prSet presAssocID="{DC1F7637-A035-4870-8AF5-80AA6011BC54}" presName="txSpace" presStyleCnt="0"/>
      <dgm:spPr/>
    </dgm:pt>
    <dgm:pt modelId="{94B0BED4-81AD-40F3-A0C9-721855E20720}" type="pres">
      <dgm:prSet presAssocID="{DC1F7637-A035-4870-8AF5-80AA6011BC54}" presName="desTx" presStyleLbl="revTx" presStyleIdx="3" presStyleCnt="12">
        <dgm:presLayoutVars/>
      </dgm:prSet>
      <dgm:spPr/>
    </dgm:pt>
    <dgm:pt modelId="{983E8D9C-D783-4DC0-8BBD-933D1DE8ECC7}" type="pres">
      <dgm:prSet presAssocID="{66F6372B-968A-41C2-870B-4BFA61BCC867}" presName="sibTrans" presStyleCnt="0"/>
      <dgm:spPr/>
    </dgm:pt>
    <dgm:pt modelId="{A671BEC1-90D0-4E44-AB86-DC9DDF5187D1}" type="pres">
      <dgm:prSet presAssocID="{B6BEC7D9-A487-48B8-BEAB-A7DA4B1B305C}" presName="compNode" presStyleCnt="0"/>
      <dgm:spPr/>
    </dgm:pt>
    <dgm:pt modelId="{19800F8A-9DD7-4506-B151-B11932D212B2}" type="pres">
      <dgm:prSet presAssocID="{B6BEC7D9-A487-48B8-BEAB-A7DA4B1B305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ormalDistribution"/>
        </a:ext>
      </dgm:extLst>
    </dgm:pt>
    <dgm:pt modelId="{9BB31606-A74D-46CF-AA79-E78B41A64416}" type="pres">
      <dgm:prSet presAssocID="{B6BEC7D9-A487-48B8-BEAB-A7DA4B1B305C}" presName="iconSpace" presStyleCnt="0"/>
      <dgm:spPr/>
    </dgm:pt>
    <dgm:pt modelId="{8C24632D-94AE-4C90-8977-6A0639A4605F}" type="pres">
      <dgm:prSet presAssocID="{B6BEC7D9-A487-48B8-BEAB-A7DA4B1B305C}" presName="parTx" presStyleLbl="revTx" presStyleIdx="4" presStyleCnt="12">
        <dgm:presLayoutVars>
          <dgm:chMax val="0"/>
          <dgm:chPref val="0"/>
        </dgm:presLayoutVars>
      </dgm:prSet>
      <dgm:spPr/>
    </dgm:pt>
    <dgm:pt modelId="{AA960BA0-5C7C-4978-A2A2-293F1759460C}" type="pres">
      <dgm:prSet presAssocID="{B6BEC7D9-A487-48B8-BEAB-A7DA4B1B305C}" presName="txSpace" presStyleCnt="0"/>
      <dgm:spPr/>
    </dgm:pt>
    <dgm:pt modelId="{5D8039E7-F751-4A26-A174-9A987DA8C06A}" type="pres">
      <dgm:prSet presAssocID="{B6BEC7D9-A487-48B8-BEAB-A7DA4B1B305C}" presName="desTx" presStyleLbl="revTx" presStyleIdx="5" presStyleCnt="12">
        <dgm:presLayoutVars/>
      </dgm:prSet>
      <dgm:spPr/>
    </dgm:pt>
    <dgm:pt modelId="{E2B8CC2C-54EB-46AE-B229-93504D502D95}" type="pres">
      <dgm:prSet presAssocID="{AC84A340-15C2-43E4-846F-543A263F7E1B}" presName="sibTrans" presStyleCnt="0"/>
      <dgm:spPr/>
    </dgm:pt>
    <dgm:pt modelId="{2A409C6E-ED55-4244-A4FA-9F30DD34AC81}" type="pres">
      <dgm:prSet presAssocID="{1958B2DE-AE09-4D1C-8F23-ED4FD4A93CE0}" presName="compNode" presStyleCnt="0"/>
      <dgm:spPr/>
    </dgm:pt>
    <dgm:pt modelId="{A84733EE-3799-45F1-B08D-CB078AA35C84}" type="pres">
      <dgm:prSet presAssocID="{1958B2DE-AE09-4D1C-8F23-ED4FD4A93CE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189C55BE-D736-4CF2-8B27-71A5105325B0}" type="pres">
      <dgm:prSet presAssocID="{1958B2DE-AE09-4D1C-8F23-ED4FD4A93CE0}" presName="iconSpace" presStyleCnt="0"/>
      <dgm:spPr/>
    </dgm:pt>
    <dgm:pt modelId="{EF2C0F91-6F56-4BFE-9E77-65BCFDBF1DE6}" type="pres">
      <dgm:prSet presAssocID="{1958B2DE-AE09-4D1C-8F23-ED4FD4A93CE0}" presName="parTx" presStyleLbl="revTx" presStyleIdx="6" presStyleCnt="12">
        <dgm:presLayoutVars>
          <dgm:chMax val="0"/>
          <dgm:chPref val="0"/>
        </dgm:presLayoutVars>
      </dgm:prSet>
      <dgm:spPr/>
    </dgm:pt>
    <dgm:pt modelId="{E3E0DC66-FB7B-49DC-A302-D81C4064390E}" type="pres">
      <dgm:prSet presAssocID="{1958B2DE-AE09-4D1C-8F23-ED4FD4A93CE0}" presName="txSpace" presStyleCnt="0"/>
      <dgm:spPr/>
    </dgm:pt>
    <dgm:pt modelId="{3CD767A4-BF85-47CE-84ED-74D2294813C9}" type="pres">
      <dgm:prSet presAssocID="{1958B2DE-AE09-4D1C-8F23-ED4FD4A93CE0}" presName="desTx" presStyleLbl="revTx" presStyleIdx="7" presStyleCnt="12">
        <dgm:presLayoutVars/>
      </dgm:prSet>
      <dgm:spPr/>
    </dgm:pt>
    <dgm:pt modelId="{FE0F5897-BCC0-473F-8966-8CC640727CCD}" type="pres">
      <dgm:prSet presAssocID="{12FAC806-E183-4909-BAAE-2194969F25D4}" presName="sibTrans" presStyleCnt="0"/>
      <dgm:spPr/>
    </dgm:pt>
    <dgm:pt modelId="{C5221C7F-0E4A-446E-8C59-83C7D72C3C42}" type="pres">
      <dgm:prSet presAssocID="{A36E6546-877D-48D5-AA2B-04D468787722}" presName="compNode" presStyleCnt="0"/>
      <dgm:spPr/>
    </dgm:pt>
    <dgm:pt modelId="{42F4A571-8831-4CF3-8467-9730982ECBAE}" type="pres">
      <dgm:prSet presAssocID="{A36E6546-877D-48D5-AA2B-04D46878772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3C05D454-EB7D-48C0-939D-0B17616E36EB}" type="pres">
      <dgm:prSet presAssocID="{A36E6546-877D-48D5-AA2B-04D468787722}" presName="iconSpace" presStyleCnt="0"/>
      <dgm:spPr/>
    </dgm:pt>
    <dgm:pt modelId="{A065AE03-A65A-4F5C-B5D1-0198C22576EC}" type="pres">
      <dgm:prSet presAssocID="{A36E6546-877D-48D5-AA2B-04D468787722}" presName="parTx" presStyleLbl="revTx" presStyleIdx="8" presStyleCnt="12">
        <dgm:presLayoutVars>
          <dgm:chMax val="0"/>
          <dgm:chPref val="0"/>
        </dgm:presLayoutVars>
      </dgm:prSet>
      <dgm:spPr/>
    </dgm:pt>
    <dgm:pt modelId="{C004DE63-A1DC-4396-AF0C-3A6796B6861F}" type="pres">
      <dgm:prSet presAssocID="{A36E6546-877D-48D5-AA2B-04D468787722}" presName="txSpace" presStyleCnt="0"/>
      <dgm:spPr/>
    </dgm:pt>
    <dgm:pt modelId="{30347168-0E2C-4DD7-B165-5A13A006C5DC}" type="pres">
      <dgm:prSet presAssocID="{A36E6546-877D-48D5-AA2B-04D468787722}" presName="desTx" presStyleLbl="revTx" presStyleIdx="9" presStyleCnt="12">
        <dgm:presLayoutVars/>
      </dgm:prSet>
      <dgm:spPr/>
    </dgm:pt>
    <dgm:pt modelId="{CE845F66-1E08-4F2B-93EF-DE5F161FF489}" type="pres">
      <dgm:prSet presAssocID="{289582E6-2C71-42DF-BBFA-5CDB18E2BCB5}" presName="sibTrans" presStyleCnt="0"/>
      <dgm:spPr/>
    </dgm:pt>
    <dgm:pt modelId="{D42C6B64-2715-4578-B2AE-24C02E2B9EAB}" type="pres">
      <dgm:prSet presAssocID="{F3EDF10F-724F-49C4-A528-A39E00198C6C}" presName="compNode" presStyleCnt="0"/>
      <dgm:spPr/>
    </dgm:pt>
    <dgm:pt modelId="{7C17E150-621B-4D10-8702-87C6A2BA3AC8}" type="pres">
      <dgm:prSet presAssocID="{F3EDF10F-724F-49C4-A528-A39E00198C6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97801EBD-6E24-4F4C-B322-B124DA432FF6}" type="pres">
      <dgm:prSet presAssocID="{F3EDF10F-724F-49C4-A528-A39E00198C6C}" presName="iconSpace" presStyleCnt="0"/>
      <dgm:spPr/>
    </dgm:pt>
    <dgm:pt modelId="{E500340D-0FAB-4EEE-A965-116AA837FD22}" type="pres">
      <dgm:prSet presAssocID="{F3EDF10F-724F-49C4-A528-A39E00198C6C}" presName="parTx" presStyleLbl="revTx" presStyleIdx="10" presStyleCnt="12">
        <dgm:presLayoutVars>
          <dgm:chMax val="0"/>
          <dgm:chPref val="0"/>
        </dgm:presLayoutVars>
      </dgm:prSet>
      <dgm:spPr/>
    </dgm:pt>
    <dgm:pt modelId="{49749632-2592-4E18-B85A-8F148295A4E3}" type="pres">
      <dgm:prSet presAssocID="{F3EDF10F-724F-49C4-A528-A39E00198C6C}" presName="txSpace" presStyleCnt="0"/>
      <dgm:spPr/>
    </dgm:pt>
    <dgm:pt modelId="{1C112285-670C-47D3-9FAF-752AFC3F090B}" type="pres">
      <dgm:prSet presAssocID="{F3EDF10F-724F-49C4-A528-A39E00198C6C}" presName="desTx" presStyleLbl="revTx" presStyleIdx="11" presStyleCnt="12">
        <dgm:presLayoutVars/>
      </dgm:prSet>
      <dgm:spPr/>
    </dgm:pt>
  </dgm:ptLst>
  <dgm:cxnLst>
    <dgm:cxn modelId="{26C1C300-0428-4F93-BB82-FD217D84B663}" type="presOf" srcId="{A36E6546-877D-48D5-AA2B-04D468787722}" destId="{A065AE03-A65A-4F5C-B5D1-0198C22576EC}" srcOrd="0" destOrd="0" presId="urn:microsoft.com/office/officeart/2018/2/layout/IconLabelDescriptionList"/>
    <dgm:cxn modelId="{C7E01901-3AA0-4875-8CCD-A5AF0358652B}" srcId="{B6BEC7D9-A487-48B8-BEAB-A7DA4B1B305C}" destId="{D3655574-A04E-4063-8AF2-0B304C5A9F93}" srcOrd="0" destOrd="0" parTransId="{1BD3EF17-6C43-4998-B81C-0E75E9352223}" sibTransId="{B4E3E94D-B1B4-41FF-A604-8DA97B61E97E}"/>
    <dgm:cxn modelId="{E0FDC002-5524-40CC-9DC7-709BF5DFF5B8}" type="presOf" srcId="{F3EDF10F-724F-49C4-A528-A39E00198C6C}" destId="{E500340D-0FAB-4EEE-A965-116AA837FD22}" srcOrd="0" destOrd="0" presId="urn:microsoft.com/office/officeart/2018/2/layout/IconLabelDescriptionList"/>
    <dgm:cxn modelId="{17446916-67EC-47DC-933D-BD54ACB4A820}" type="presOf" srcId="{5E313482-21DB-42A3-B1D3-85A7F5044957}" destId="{455EB654-D076-4A66-8841-CAC97F69818C}" srcOrd="0" destOrd="0" presId="urn:microsoft.com/office/officeart/2018/2/layout/IconLabelDescriptionList"/>
    <dgm:cxn modelId="{B89B561E-ED6D-4EE0-8E75-AE204ADFC4CD}" srcId="{5E313482-21DB-42A3-B1D3-85A7F5044957}" destId="{A36E6546-877D-48D5-AA2B-04D468787722}" srcOrd="4" destOrd="0" parTransId="{0DE7A30C-240A-44FA-AC8A-E89F20EE14DF}" sibTransId="{289582E6-2C71-42DF-BBFA-5CDB18E2BCB5}"/>
    <dgm:cxn modelId="{00062221-8FC6-4101-85BA-70F5A1C41B91}" srcId="{5E313482-21DB-42A3-B1D3-85A7F5044957}" destId="{B6BEC7D9-A487-48B8-BEAB-A7DA4B1B305C}" srcOrd="2" destOrd="0" parTransId="{2EB757D9-1274-4923-818E-781308A19476}" sibTransId="{AC84A340-15C2-43E4-846F-543A263F7E1B}"/>
    <dgm:cxn modelId="{352E322B-E279-4B28-9364-F12DF934C2CD}" type="presOf" srcId="{8A99129A-EE09-4C99-81E1-4EE36EF30167}" destId="{30347168-0E2C-4DD7-B165-5A13A006C5DC}" srcOrd="0" destOrd="0" presId="urn:microsoft.com/office/officeart/2018/2/layout/IconLabelDescriptionList"/>
    <dgm:cxn modelId="{89B2E430-F458-4939-BFA8-AA054813368B}" type="presOf" srcId="{8F46D055-4C6A-4685-BA6C-1156B9C100D4}" destId="{94B0BED4-81AD-40F3-A0C9-721855E20720}" srcOrd="0" destOrd="0" presId="urn:microsoft.com/office/officeart/2018/2/layout/IconLabelDescriptionList"/>
    <dgm:cxn modelId="{48D25137-5485-4A09-808E-7BF119E5C27D}" srcId="{1958B2DE-AE09-4D1C-8F23-ED4FD4A93CE0}" destId="{D022F612-8FBB-4C55-B138-F107A695B65C}" srcOrd="0" destOrd="0" parTransId="{832C7A82-C4EE-4252-B436-D1FF02C3F6D4}" sibTransId="{2CB135F4-AB3A-4EAD-933F-BAADA645AF3C}"/>
    <dgm:cxn modelId="{1C77AB63-D328-4CDA-AB90-C1C357E9F812}" type="presOf" srcId="{D022F612-8FBB-4C55-B138-F107A695B65C}" destId="{3CD767A4-BF85-47CE-84ED-74D2294813C9}" srcOrd="0" destOrd="0" presId="urn:microsoft.com/office/officeart/2018/2/layout/IconLabelDescriptionList"/>
    <dgm:cxn modelId="{F4AF1A64-3230-491B-A76A-0D3B0CBDAF3D}" srcId="{DC1F7637-A035-4870-8AF5-80AA6011BC54}" destId="{8F46D055-4C6A-4685-BA6C-1156B9C100D4}" srcOrd="0" destOrd="0" parTransId="{9FE1AC6C-8DB3-40E2-A289-14D07A15F1F7}" sibTransId="{BD5D9F94-0D18-49D7-B987-7B1E334471FE}"/>
    <dgm:cxn modelId="{10BE4B48-29B8-44C0-8612-A6B4241891B7}" type="presOf" srcId="{1958B2DE-AE09-4D1C-8F23-ED4FD4A93CE0}" destId="{EF2C0F91-6F56-4BFE-9E77-65BCFDBF1DE6}" srcOrd="0" destOrd="0" presId="urn:microsoft.com/office/officeart/2018/2/layout/IconLabelDescriptionList"/>
    <dgm:cxn modelId="{563D6149-961D-4364-97D9-E60B78C76431}" srcId="{5E313482-21DB-42A3-B1D3-85A7F5044957}" destId="{F3EDF10F-724F-49C4-A528-A39E00198C6C}" srcOrd="5" destOrd="0" parTransId="{1E68035F-8B48-41E4-A9C5-E42E4AE0437E}" sibTransId="{3D551E7D-9AF8-4A59-9A3B-3787C83822C5}"/>
    <dgm:cxn modelId="{23FF744B-F725-49DA-8457-2C10E8210E1E}" srcId="{5E313482-21DB-42A3-B1D3-85A7F5044957}" destId="{1958B2DE-AE09-4D1C-8F23-ED4FD4A93CE0}" srcOrd="3" destOrd="0" parTransId="{0A72D8E7-F30E-449A-B521-117F263BD553}" sibTransId="{12FAC806-E183-4909-BAAE-2194969F25D4}"/>
    <dgm:cxn modelId="{3B3E4671-CF30-46C6-8393-1151B9C4908F}" type="presOf" srcId="{B6BEC7D9-A487-48B8-BEAB-A7DA4B1B305C}" destId="{8C24632D-94AE-4C90-8977-6A0639A4605F}" srcOrd="0" destOrd="0" presId="urn:microsoft.com/office/officeart/2018/2/layout/IconLabelDescriptionList"/>
    <dgm:cxn modelId="{4FAE8677-4D18-4E42-AEB5-02B74FD26E6B}" srcId="{1BD147EA-5421-405F-8A69-6CCDBF47A555}" destId="{25353035-490F-413A-8827-A9CC5C7E58ED}" srcOrd="0" destOrd="0" parTransId="{80CE99DD-C5CC-487F-8223-855D23464B75}" sibTransId="{BCEE35ED-AC8C-4EB1-A334-5220F18958CB}"/>
    <dgm:cxn modelId="{9FAD4278-CC9E-490F-BF83-75D9E153E38B}" srcId="{5E313482-21DB-42A3-B1D3-85A7F5044957}" destId="{DC1F7637-A035-4870-8AF5-80AA6011BC54}" srcOrd="1" destOrd="0" parTransId="{C51880D9-B881-44AE-A570-07D145513B2C}" sibTransId="{66F6372B-968A-41C2-870B-4BFA61BCC867}"/>
    <dgm:cxn modelId="{D4616F9F-2E69-4455-A590-E867596355CA}" srcId="{5E313482-21DB-42A3-B1D3-85A7F5044957}" destId="{1BD147EA-5421-405F-8A69-6CCDBF47A555}" srcOrd="0" destOrd="0" parTransId="{AF2DADD0-8145-440A-BF1C-F00C4C635F1D}" sibTransId="{930B774D-9848-42CA-BBBE-B74DFB978C2E}"/>
    <dgm:cxn modelId="{7FA7A29F-3903-4046-806C-F37EFC576DE0}" type="presOf" srcId="{25353035-490F-413A-8827-A9CC5C7E58ED}" destId="{92965D8E-7705-4734-9BB8-FAF4EE78ACD0}" srcOrd="0" destOrd="0" presId="urn:microsoft.com/office/officeart/2018/2/layout/IconLabelDescriptionList"/>
    <dgm:cxn modelId="{AADD48A2-7FB9-4B38-8E05-4AFAEF437EF2}" srcId="{A36E6546-877D-48D5-AA2B-04D468787722}" destId="{8A99129A-EE09-4C99-81E1-4EE36EF30167}" srcOrd="0" destOrd="0" parTransId="{309E0991-6C45-4153-B6F8-DEA4EF9B3E86}" sibTransId="{7F16ED4A-EDCA-4E7A-8BA4-4D98204F79FA}"/>
    <dgm:cxn modelId="{7B34D7CD-52A8-407A-8F91-5BF6353B9A9E}" type="presOf" srcId="{1BD147EA-5421-405F-8A69-6CCDBF47A555}" destId="{CE57909B-D17F-4E87-9B40-F6BAD9095D7A}" srcOrd="0" destOrd="0" presId="urn:microsoft.com/office/officeart/2018/2/layout/IconLabelDescriptionList"/>
    <dgm:cxn modelId="{865BE6E7-65A0-474F-9015-1447875852B6}" type="presOf" srcId="{D3655574-A04E-4063-8AF2-0B304C5A9F93}" destId="{5D8039E7-F751-4A26-A174-9A987DA8C06A}" srcOrd="0" destOrd="0" presId="urn:microsoft.com/office/officeart/2018/2/layout/IconLabelDescriptionList"/>
    <dgm:cxn modelId="{DBAC62FD-2980-4614-BC45-7F55FD4AFED7}" type="presOf" srcId="{DC1F7637-A035-4870-8AF5-80AA6011BC54}" destId="{7EDFB067-6003-4C21-9BCF-FF5B2AF8B275}" srcOrd="0" destOrd="0" presId="urn:microsoft.com/office/officeart/2018/2/layout/IconLabelDescriptionList"/>
    <dgm:cxn modelId="{E97465BF-3A6B-455A-B6F6-D5019B2ADCE7}" type="presParOf" srcId="{455EB654-D076-4A66-8841-CAC97F69818C}" destId="{583055C5-4BF5-4519-9AC6-FF09E27E9A6F}" srcOrd="0" destOrd="0" presId="urn:microsoft.com/office/officeart/2018/2/layout/IconLabelDescriptionList"/>
    <dgm:cxn modelId="{F0934766-7BEA-46F6-AA3B-B1353636B886}" type="presParOf" srcId="{583055C5-4BF5-4519-9AC6-FF09E27E9A6F}" destId="{F712BBE7-2D7C-411D-89B5-BFCD543511F4}" srcOrd="0" destOrd="0" presId="urn:microsoft.com/office/officeart/2018/2/layout/IconLabelDescriptionList"/>
    <dgm:cxn modelId="{DB00F3C1-3258-487E-BD9F-7E63590461A4}" type="presParOf" srcId="{583055C5-4BF5-4519-9AC6-FF09E27E9A6F}" destId="{1963F8F5-BE45-4F43-9C39-DE6F2B3751DB}" srcOrd="1" destOrd="0" presId="urn:microsoft.com/office/officeart/2018/2/layout/IconLabelDescriptionList"/>
    <dgm:cxn modelId="{A060AF76-1F39-4F8A-8E5B-4D4199B04A31}" type="presParOf" srcId="{583055C5-4BF5-4519-9AC6-FF09E27E9A6F}" destId="{CE57909B-D17F-4E87-9B40-F6BAD9095D7A}" srcOrd="2" destOrd="0" presId="urn:microsoft.com/office/officeart/2018/2/layout/IconLabelDescriptionList"/>
    <dgm:cxn modelId="{B54020C0-207A-41FD-AAD0-5D0011105082}" type="presParOf" srcId="{583055C5-4BF5-4519-9AC6-FF09E27E9A6F}" destId="{8CC7F82F-16F3-412D-AB0F-AAAD3B11DC8A}" srcOrd="3" destOrd="0" presId="urn:microsoft.com/office/officeart/2018/2/layout/IconLabelDescriptionList"/>
    <dgm:cxn modelId="{4A8DAD0E-ACAE-46D0-9DBA-5840053DA66B}" type="presParOf" srcId="{583055C5-4BF5-4519-9AC6-FF09E27E9A6F}" destId="{92965D8E-7705-4734-9BB8-FAF4EE78ACD0}" srcOrd="4" destOrd="0" presId="urn:microsoft.com/office/officeart/2018/2/layout/IconLabelDescriptionList"/>
    <dgm:cxn modelId="{4A3CF399-52B1-40EA-93D2-9E6C3E4F45AD}" type="presParOf" srcId="{455EB654-D076-4A66-8841-CAC97F69818C}" destId="{47CD3B54-5BB3-42B9-A514-033532129277}" srcOrd="1" destOrd="0" presId="urn:microsoft.com/office/officeart/2018/2/layout/IconLabelDescriptionList"/>
    <dgm:cxn modelId="{2999F23C-D5CE-451E-8EAA-FC36CA348134}" type="presParOf" srcId="{455EB654-D076-4A66-8841-CAC97F69818C}" destId="{0F2A8EB9-0748-42D7-B578-3AC526C0F5C6}" srcOrd="2" destOrd="0" presId="urn:microsoft.com/office/officeart/2018/2/layout/IconLabelDescriptionList"/>
    <dgm:cxn modelId="{288D953E-90C0-42DE-AC83-46F56D0C8DE9}" type="presParOf" srcId="{0F2A8EB9-0748-42D7-B578-3AC526C0F5C6}" destId="{A553B6A4-3938-46FE-A246-54723CA9D5B8}" srcOrd="0" destOrd="0" presId="urn:microsoft.com/office/officeart/2018/2/layout/IconLabelDescriptionList"/>
    <dgm:cxn modelId="{F2046392-79C7-46DF-8748-C3282BD2AD28}" type="presParOf" srcId="{0F2A8EB9-0748-42D7-B578-3AC526C0F5C6}" destId="{E02E9077-2B95-4BA3-98F4-2C446DDD5689}" srcOrd="1" destOrd="0" presId="urn:microsoft.com/office/officeart/2018/2/layout/IconLabelDescriptionList"/>
    <dgm:cxn modelId="{9C4B1FB7-22F8-46F1-8966-61B6452D9771}" type="presParOf" srcId="{0F2A8EB9-0748-42D7-B578-3AC526C0F5C6}" destId="{7EDFB067-6003-4C21-9BCF-FF5B2AF8B275}" srcOrd="2" destOrd="0" presId="urn:microsoft.com/office/officeart/2018/2/layout/IconLabelDescriptionList"/>
    <dgm:cxn modelId="{D409939E-3D82-44D3-915C-D183DF4C3B2A}" type="presParOf" srcId="{0F2A8EB9-0748-42D7-B578-3AC526C0F5C6}" destId="{0E319C76-6D81-4A31-9863-175910C17853}" srcOrd="3" destOrd="0" presId="urn:microsoft.com/office/officeart/2018/2/layout/IconLabelDescriptionList"/>
    <dgm:cxn modelId="{9A392C99-AAE8-4740-A92C-5CDCA126C9A4}" type="presParOf" srcId="{0F2A8EB9-0748-42D7-B578-3AC526C0F5C6}" destId="{94B0BED4-81AD-40F3-A0C9-721855E20720}" srcOrd="4" destOrd="0" presId="urn:microsoft.com/office/officeart/2018/2/layout/IconLabelDescriptionList"/>
    <dgm:cxn modelId="{E2A7DC24-3807-48CC-9D09-54B91F5D2AE4}" type="presParOf" srcId="{455EB654-D076-4A66-8841-CAC97F69818C}" destId="{983E8D9C-D783-4DC0-8BBD-933D1DE8ECC7}" srcOrd="3" destOrd="0" presId="urn:microsoft.com/office/officeart/2018/2/layout/IconLabelDescriptionList"/>
    <dgm:cxn modelId="{9BD16AD7-7E3F-4629-B454-7F0115CAF86D}" type="presParOf" srcId="{455EB654-D076-4A66-8841-CAC97F69818C}" destId="{A671BEC1-90D0-4E44-AB86-DC9DDF5187D1}" srcOrd="4" destOrd="0" presId="urn:microsoft.com/office/officeart/2018/2/layout/IconLabelDescriptionList"/>
    <dgm:cxn modelId="{ADCC8BDF-8F31-4119-A3A1-AC43FA1A5473}" type="presParOf" srcId="{A671BEC1-90D0-4E44-AB86-DC9DDF5187D1}" destId="{19800F8A-9DD7-4506-B151-B11932D212B2}" srcOrd="0" destOrd="0" presId="urn:microsoft.com/office/officeart/2018/2/layout/IconLabelDescriptionList"/>
    <dgm:cxn modelId="{BE95BD0E-2E65-4E93-9C9F-6EFFF2BEBFEF}" type="presParOf" srcId="{A671BEC1-90D0-4E44-AB86-DC9DDF5187D1}" destId="{9BB31606-A74D-46CF-AA79-E78B41A64416}" srcOrd="1" destOrd="0" presId="urn:microsoft.com/office/officeart/2018/2/layout/IconLabelDescriptionList"/>
    <dgm:cxn modelId="{17629D48-4D46-47EF-B3E4-D5E16C6881EB}" type="presParOf" srcId="{A671BEC1-90D0-4E44-AB86-DC9DDF5187D1}" destId="{8C24632D-94AE-4C90-8977-6A0639A4605F}" srcOrd="2" destOrd="0" presId="urn:microsoft.com/office/officeart/2018/2/layout/IconLabelDescriptionList"/>
    <dgm:cxn modelId="{9FCCFAAB-6C32-4DD8-B1A6-09CF33A06D22}" type="presParOf" srcId="{A671BEC1-90D0-4E44-AB86-DC9DDF5187D1}" destId="{AA960BA0-5C7C-4978-A2A2-293F1759460C}" srcOrd="3" destOrd="0" presId="urn:microsoft.com/office/officeart/2018/2/layout/IconLabelDescriptionList"/>
    <dgm:cxn modelId="{141B9F22-8925-47AC-B28B-021BA145F0D2}" type="presParOf" srcId="{A671BEC1-90D0-4E44-AB86-DC9DDF5187D1}" destId="{5D8039E7-F751-4A26-A174-9A987DA8C06A}" srcOrd="4" destOrd="0" presId="urn:microsoft.com/office/officeart/2018/2/layout/IconLabelDescriptionList"/>
    <dgm:cxn modelId="{C8363F64-E3D4-4E93-97F1-2C9D16C45FA9}" type="presParOf" srcId="{455EB654-D076-4A66-8841-CAC97F69818C}" destId="{E2B8CC2C-54EB-46AE-B229-93504D502D95}" srcOrd="5" destOrd="0" presId="urn:microsoft.com/office/officeart/2018/2/layout/IconLabelDescriptionList"/>
    <dgm:cxn modelId="{AC6DB27A-F88A-4B82-A0E1-5689D0269C74}" type="presParOf" srcId="{455EB654-D076-4A66-8841-CAC97F69818C}" destId="{2A409C6E-ED55-4244-A4FA-9F30DD34AC81}" srcOrd="6" destOrd="0" presId="urn:microsoft.com/office/officeart/2018/2/layout/IconLabelDescriptionList"/>
    <dgm:cxn modelId="{A7EA0900-A4D4-42FC-B975-9F4016C7A8F3}" type="presParOf" srcId="{2A409C6E-ED55-4244-A4FA-9F30DD34AC81}" destId="{A84733EE-3799-45F1-B08D-CB078AA35C84}" srcOrd="0" destOrd="0" presId="urn:microsoft.com/office/officeart/2018/2/layout/IconLabelDescriptionList"/>
    <dgm:cxn modelId="{9563DED6-97EB-41F6-B5FD-A7ACA04D7D37}" type="presParOf" srcId="{2A409C6E-ED55-4244-A4FA-9F30DD34AC81}" destId="{189C55BE-D736-4CF2-8B27-71A5105325B0}" srcOrd="1" destOrd="0" presId="urn:microsoft.com/office/officeart/2018/2/layout/IconLabelDescriptionList"/>
    <dgm:cxn modelId="{FD9D134C-E45F-44D4-A262-B23D3ADEB361}" type="presParOf" srcId="{2A409C6E-ED55-4244-A4FA-9F30DD34AC81}" destId="{EF2C0F91-6F56-4BFE-9E77-65BCFDBF1DE6}" srcOrd="2" destOrd="0" presId="urn:microsoft.com/office/officeart/2018/2/layout/IconLabelDescriptionList"/>
    <dgm:cxn modelId="{E504E1D7-5334-439D-9782-51B8A177058F}" type="presParOf" srcId="{2A409C6E-ED55-4244-A4FA-9F30DD34AC81}" destId="{E3E0DC66-FB7B-49DC-A302-D81C4064390E}" srcOrd="3" destOrd="0" presId="urn:microsoft.com/office/officeart/2018/2/layout/IconLabelDescriptionList"/>
    <dgm:cxn modelId="{428379A3-D34A-4D8F-AF7C-BB4D07F0DD9D}" type="presParOf" srcId="{2A409C6E-ED55-4244-A4FA-9F30DD34AC81}" destId="{3CD767A4-BF85-47CE-84ED-74D2294813C9}" srcOrd="4" destOrd="0" presId="urn:microsoft.com/office/officeart/2018/2/layout/IconLabelDescriptionList"/>
    <dgm:cxn modelId="{3A5621A8-B1C5-4AEB-9735-8C415CDE2822}" type="presParOf" srcId="{455EB654-D076-4A66-8841-CAC97F69818C}" destId="{FE0F5897-BCC0-473F-8966-8CC640727CCD}" srcOrd="7" destOrd="0" presId="urn:microsoft.com/office/officeart/2018/2/layout/IconLabelDescriptionList"/>
    <dgm:cxn modelId="{7EF3DAA0-C621-4459-8256-F6AF608986BB}" type="presParOf" srcId="{455EB654-D076-4A66-8841-CAC97F69818C}" destId="{C5221C7F-0E4A-446E-8C59-83C7D72C3C42}" srcOrd="8" destOrd="0" presId="urn:microsoft.com/office/officeart/2018/2/layout/IconLabelDescriptionList"/>
    <dgm:cxn modelId="{1D704F41-1F73-4765-84E4-F3557324D0D5}" type="presParOf" srcId="{C5221C7F-0E4A-446E-8C59-83C7D72C3C42}" destId="{42F4A571-8831-4CF3-8467-9730982ECBAE}" srcOrd="0" destOrd="0" presId="urn:microsoft.com/office/officeart/2018/2/layout/IconLabelDescriptionList"/>
    <dgm:cxn modelId="{B1FDE0E0-68CD-4AA3-A708-50C2593F9092}" type="presParOf" srcId="{C5221C7F-0E4A-446E-8C59-83C7D72C3C42}" destId="{3C05D454-EB7D-48C0-939D-0B17616E36EB}" srcOrd="1" destOrd="0" presId="urn:microsoft.com/office/officeart/2018/2/layout/IconLabelDescriptionList"/>
    <dgm:cxn modelId="{915478FA-39AC-42DA-9967-4CB79D23D393}" type="presParOf" srcId="{C5221C7F-0E4A-446E-8C59-83C7D72C3C42}" destId="{A065AE03-A65A-4F5C-B5D1-0198C22576EC}" srcOrd="2" destOrd="0" presId="urn:microsoft.com/office/officeart/2018/2/layout/IconLabelDescriptionList"/>
    <dgm:cxn modelId="{AE409BC6-27B9-44F7-AB59-5D7DC5C473F7}" type="presParOf" srcId="{C5221C7F-0E4A-446E-8C59-83C7D72C3C42}" destId="{C004DE63-A1DC-4396-AF0C-3A6796B6861F}" srcOrd="3" destOrd="0" presId="urn:microsoft.com/office/officeart/2018/2/layout/IconLabelDescriptionList"/>
    <dgm:cxn modelId="{67E39D1F-D035-4DC4-80B4-88659EED70E6}" type="presParOf" srcId="{C5221C7F-0E4A-446E-8C59-83C7D72C3C42}" destId="{30347168-0E2C-4DD7-B165-5A13A006C5DC}" srcOrd="4" destOrd="0" presId="urn:microsoft.com/office/officeart/2018/2/layout/IconLabelDescriptionList"/>
    <dgm:cxn modelId="{32C5B038-51BE-4B59-B9F9-037B3E79A5BF}" type="presParOf" srcId="{455EB654-D076-4A66-8841-CAC97F69818C}" destId="{CE845F66-1E08-4F2B-93EF-DE5F161FF489}" srcOrd="9" destOrd="0" presId="urn:microsoft.com/office/officeart/2018/2/layout/IconLabelDescriptionList"/>
    <dgm:cxn modelId="{F9A0B637-47F0-449D-B9E1-8B3091A36972}" type="presParOf" srcId="{455EB654-D076-4A66-8841-CAC97F69818C}" destId="{D42C6B64-2715-4578-B2AE-24C02E2B9EAB}" srcOrd="10" destOrd="0" presId="urn:microsoft.com/office/officeart/2018/2/layout/IconLabelDescriptionList"/>
    <dgm:cxn modelId="{BB890A79-04C5-4347-8493-85BBB1F11241}" type="presParOf" srcId="{D42C6B64-2715-4578-B2AE-24C02E2B9EAB}" destId="{7C17E150-621B-4D10-8702-87C6A2BA3AC8}" srcOrd="0" destOrd="0" presId="urn:microsoft.com/office/officeart/2018/2/layout/IconLabelDescriptionList"/>
    <dgm:cxn modelId="{09E53C71-7CDB-496D-BD3C-51329861ACFA}" type="presParOf" srcId="{D42C6B64-2715-4578-B2AE-24C02E2B9EAB}" destId="{97801EBD-6E24-4F4C-B322-B124DA432FF6}" srcOrd="1" destOrd="0" presId="urn:microsoft.com/office/officeart/2018/2/layout/IconLabelDescriptionList"/>
    <dgm:cxn modelId="{61587B90-CE49-4E61-93AA-647CDF4D056B}" type="presParOf" srcId="{D42C6B64-2715-4578-B2AE-24C02E2B9EAB}" destId="{E500340D-0FAB-4EEE-A965-116AA837FD22}" srcOrd="2" destOrd="0" presId="urn:microsoft.com/office/officeart/2018/2/layout/IconLabelDescriptionList"/>
    <dgm:cxn modelId="{FEAB4FCD-0A00-4430-B4E0-6F5B405BDC20}" type="presParOf" srcId="{D42C6B64-2715-4578-B2AE-24C02E2B9EAB}" destId="{49749632-2592-4E18-B85A-8F148295A4E3}" srcOrd="3" destOrd="0" presId="urn:microsoft.com/office/officeart/2018/2/layout/IconLabelDescriptionList"/>
    <dgm:cxn modelId="{9BC41BCF-398D-4815-8793-90647A438AA2}" type="presParOf" srcId="{D42C6B64-2715-4578-B2AE-24C02E2B9EAB}" destId="{1C112285-670C-47D3-9FAF-752AFC3F090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B607C3B-940E-40BE-A1CC-D42C5942CF09}" type="doc">
      <dgm:prSet loTypeId="urn:microsoft.com/office/officeart/2005/8/layout/hChevron3" loCatId="process" qsTypeId="urn:microsoft.com/office/officeart/2005/8/quickstyle/simple1" qsCatId="simple" csTypeId="urn:microsoft.com/office/officeart/2005/8/colors/colorful2" csCatId="colorful" phldr="1"/>
      <dgm:spPr/>
      <dgm:t>
        <a:bodyPr/>
        <a:lstStyle/>
        <a:p>
          <a:endParaRPr lang="en-US"/>
        </a:p>
      </dgm:t>
    </dgm:pt>
    <dgm:pt modelId="{6CA59056-17EC-4D6B-8B94-CFFFA3AF40BB}">
      <dgm:prSet/>
      <dgm:spPr/>
      <dgm:t>
        <a:bodyPr/>
        <a:lstStyle/>
        <a:p>
          <a:r>
            <a:rPr lang="en-US" dirty="0"/>
            <a:t>A </a:t>
          </a:r>
          <a:r>
            <a:rPr lang="en-US" b="1" dirty="0"/>
            <a:t>Python package</a:t>
          </a:r>
          <a:r>
            <a:rPr lang="en-US" dirty="0"/>
            <a:t> is a collection of functions and methods that allows you to perform many actions without writing your code.</a:t>
          </a:r>
        </a:p>
      </dgm:t>
    </dgm:pt>
    <dgm:pt modelId="{1B7AB805-11D5-42E8-B504-143D9799CAB4}" type="parTrans" cxnId="{559E5295-FC75-4CE3-92B4-02EFE5ECA771}">
      <dgm:prSet/>
      <dgm:spPr/>
      <dgm:t>
        <a:bodyPr/>
        <a:lstStyle/>
        <a:p>
          <a:endParaRPr lang="en-US"/>
        </a:p>
      </dgm:t>
    </dgm:pt>
    <dgm:pt modelId="{9C437D34-6CDC-42F5-B068-7ADF60D27DFD}" type="sibTrans" cxnId="{559E5295-FC75-4CE3-92B4-02EFE5ECA771}">
      <dgm:prSet/>
      <dgm:spPr/>
      <dgm:t>
        <a:bodyPr/>
        <a:lstStyle/>
        <a:p>
          <a:endParaRPr lang="en-US"/>
        </a:p>
      </dgm:t>
    </dgm:pt>
    <dgm:pt modelId="{8DC23BF7-FCCF-431D-B25E-127D572062CA}">
      <dgm:prSet/>
      <dgm:spPr/>
      <dgm:t>
        <a:bodyPr/>
        <a:lstStyle/>
        <a:p>
          <a:r>
            <a:rPr lang="en-US" dirty="0"/>
            <a:t>Key packages we are using : </a:t>
          </a:r>
          <a:r>
            <a:rPr lang="en-US" dirty="0" err="1"/>
            <a:t>Numpy</a:t>
          </a:r>
          <a:r>
            <a:rPr lang="en-US" dirty="0"/>
            <a:t>, Matplotlib, Pandas, Seaborn, </a:t>
          </a:r>
          <a:r>
            <a:rPr lang="en-US" dirty="0" err="1"/>
            <a:t>sklearn</a:t>
          </a:r>
          <a:endParaRPr lang="en-US" dirty="0"/>
        </a:p>
      </dgm:t>
    </dgm:pt>
    <dgm:pt modelId="{CB67FD58-607E-435E-B5AF-1AE3444D635F}" type="parTrans" cxnId="{C1EC1360-0425-4BA7-B7B1-1813D8291ADC}">
      <dgm:prSet/>
      <dgm:spPr/>
      <dgm:t>
        <a:bodyPr/>
        <a:lstStyle/>
        <a:p>
          <a:endParaRPr lang="en-US"/>
        </a:p>
      </dgm:t>
    </dgm:pt>
    <dgm:pt modelId="{C11626A2-4EB2-43DB-A553-9EAEC787A7B2}" type="sibTrans" cxnId="{C1EC1360-0425-4BA7-B7B1-1813D8291ADC}">
      <dgm:prSet/>
      <dgm:spPr/>
      <dgm:t>
        <a:bodyPr/>
        <a:lstStyle/>
        <a:p>
          <a:endParaRPr lang="en-US"/>
        </a:p>
      </dgm:t>
    </dgm:pt>
    <dgm:pt modelId="{CE1FD11C-F2A0-43F3-8DC1-1C7ADF2F88A3}">
      <dgm:prSet custT="1"/>
      <dgm:spPr/>
      <dgm:t>
        <a:bodyPr/>
        <a:lstStyle/>
        <a:p>
          <a:endParaRPr lang="en-US" sz="1600" dirty="0"/>
        </a:p>
        <a:p>
          <a:r>
            <a:rPr lang="en-US" sz="1800" dirty="0"/>
            <a:t>Importing libraries in Python</a:t>
          </a:r>
        </a:p>
      </dgm:t>
    </dgm:pt>
    <dgm:pt modelId="{03B056F1-656B-4F78-930E-CCD069ACD431}" type="parTrans" cxnId="{32869E66-DC23-44A7-ACE6-A938AC8F2176}">
      <dgm:prSet/>
      <dgm:spPr/>
      <dgm:t>
        <a:bodyPr/>
        <a:lstStyle/>
        <a:p>
          <a:endParaRPr lang="en-US"/>
        </a:p>
      </dgm:t>
    </dgm:pt>
    <dgm:pt modelId="{5486550C-DCEE-4871-AA5D-8E2CE5A71239}" type="sibTrans" cxnId="{32869E66-DC23-44A7-ACE6-A938AC8F2176}">
      <dgm:prSet/>
      <dgm:spPr/>
      <dgm:t>
        <a:bodyPr/>
        <a:lstStyle/>
        <a:p>
          <a:endParaRPr lang="en-US"/>
        </a:p>
      </dgm:t>
    </dgm:pt>
    <dgm:pt modelId="{ECE69FA0-8D0F-43C4-9473-4D516B06C203}">
      <dgm:prSet custT="1"/>
      <dgm:spPr/>
      <dgm:t>
        <a:bodyPr/>
        <a:lstStyle/>
        <a:p>
          <a:r>
            <a:rPr lang="en-US" sz="1800" dirty="0"/>
            <a:t>import </a:t>
          </a:r>
          <a:r>
            <a:rPr lang="en-US" sz="1800" dirty="0" err="1"/>
            <a:t>numpy</a:t>
          </a:r>
          <a:r>
            <a:rPr lang="en-US" sz="1800" dirty="0"/>
            <a:t> as np                     </a:t>
          </a:r>
        </a:p>
      </dgm:t>
    </dgm:pt>
    <dgm:pt modelId="{32548A44-D775-4ADE-BD4C-66F022143DFC}" type="parTrans" cxnId="{9907EA22-164A-4A96-848C-CBB492F97702}">
      <dgm:prSet/>
      <dgm:spPr/>
      <dgm:t>
        <a:bodyPr/>
        <a:lstStyle/>
        <a:p>
          <a:endParaRPr lang="en-US"/>
        </a:p>
      </dgm:t>
    </dgm:pt>
    <dgm:pt modelId="{323A40D4-395D-4E5F-9223-002ED40B6CC3}" type="sibTrans" cxnId="{9907EA22-164A-4A96-848C-CBB492F97702}">
      <dgm:prSet/>
      <dgm:spPr/>
      <dgm:t>
        <a:bodyPr/>
        <a:lstStyle/>
        <a:p>
          <a:endParaRPr lang="en-US"/>
        </a:p>
      </dgm:t>
    </dgm:pt>
    <dgm:pt modelId="{F52EA83E-B409-4196-B3BB-C1D33718FF3E}">
      <dgm:prSet custT="1"/>
      <dgm:spPr/>
      <dgm:t>
        <a:bodyPr/>
        <a:lstStyle/>
        <a:p>
          <a:r>
            <a:rPr lang="en-US" sz="1800" dirty="0"/>
            <a:t>Import pandas as pd</a:t>
          </a:r>
        </a:p>
      </dgm:t>
    </dgm:pt>
    <dgm:pt modelId="{94E18489-DC07-40F9-8439-66EA5F5E91E9}" type="parTrans" cxnId="{D8316C24-D916-4416-90D1-4C7E86352D25}">
      <dgm:prSet/>
      <dgm:spPr/>
      <dgm:t>
        <a:bodyPr/>
        <a:lstStyle/>
        <a:p>
          <a:endParaRPr lang="en-US"/>
        </a:p>
      </dgm:t>
    </dgm:pt>
    <dgm:pt modelId="{18AF767F-75AF-4470-A7F1-B725120C061D}" type="sibTrans" cxnId="{D8316C24-D916-4416-90D1-4C7E86352D25}">
      <dgm:prSet/>
      <dgm:spPr/>
      <dgm:t>
        <a:bodyPr/>
        <a:lstStyle/>
        <a:p>
          <a:endParaRPr lang="en-US"/>
        </a:p>
      </dgm:t>
    </dgm:pt>
    <dgm:pt modelId="{9E45E7DE-B4D1-4B8C-B390-E520BE3249D1}" type="pres">
      <dgm:prSet presAssocID="{7B607C3B-940E-40BE-A1CC-D42C5942CF09}" presName="Name0" presStyleCnt="0">
        <dgm:presLayoutVars>
          <dgm:dir/>
          <dgm:resizeHandles val="exact"/>
        </dgm:presLayoutVars>
      </dgm:prSet>
      <dgm:spPr/>
    </dgm:pt>
    <dgm:pt modelId="{2D968032-A1FA-4372-9D47-5A3DEEE4E386}" type="pres">
      <dgm:prSet presAssocID="{6CA59056-17EC-4D6B-8B94-CFFFA3AF40BB}" presName="parAndChTx" presStyleLbl="node1" presStyleIdx="0" presStyleCnt="3">
        <dgm:presLayoutVars>
          <dgm:bulletEnabled val="1"/>
        </dgm:presLayoutVars>
      </dgm:prSet>
      <dgm:spPr/>
    </dgm:pt>
    <dgm:pt modelId="{4FFD94BD-C9A3-496E-939E-5C283B1589F0}" type="pres">
      <dgm:prSet presAssocID="{9C437D34-6CDC-42F5-B068-7ADF60D27DFD}" presName="parAndChSpace" presStyleCnt="0"/>
      <dgm:spPr/>
    </dgm:pt>
    <dgm:pt modelId="{3F6C4E7B-95D2-4886-AADF-AC3021F9C1E2}" type="pres">
      <dgm:prSet presAssocID="{8DC23BF7-FCCF-431D-B25E-127D572062CA}" presName="parAndChTx" presStyleLbl="node1" presStyleIdx="1" presStyleCnt="3">
        <dgm:presLayoutVars>
          <dgm:bulletEnabled val="1"/>
        </dgm:presLayoutVars>
      </dgm:prSet>
      <dgm:spPr/>
    </dgm:pt>
    <dgm:pt modelId="{936CA9D1-B6B1-430C-8ADF-BD8380346757}" type="pres">
      <dgm:prSet presAssocID="{C11626A2-4EB2-43DB-A553-9EAEC787A7B2}" presName="parAndChSpace" presStyleCnt="0"/>
      <dgm:spPr/>
    </dgm:pt>
    <dgm:pt modelId="{23071216-846C-4845-B356-C4862ED94689}" type="pres">
      <dgm:prSet presAssocID="{CE1FD11C-F2A0-43F3-8DC1-1C7ADF2F88A3}" presName="parAndChTx" presStyleLbl="node1" presStyleIdx="2" presStyleCnt="3">
        <dgm:presLayoutVars>
          <dgm:bulletEnabled val="1"/>
        </dgm:presLayoutVars>
      </dgm:prSet>
      <dgm:spPr/>
    </dgm:pt>
  </dgm:ptLst>
  <dgm:cxnLst>
    <dgm:cxn modelId="{9907EA22-164A-4A96-848C-CBB492F97702}" srcId="{CE1FD11C-F2A0-43F3-8DC1-1C7ADF2F88A3}" destId="{ECE69FA0-8D0F-43C4-9473-4D516B06C203}" srcOrd="0" destOrd="0" parTransId="{32548A44-D775-4ADE-BD4C-66F022143DFC}" sibTransId="{323A40D4-395D-4E5F-9223-002ED40B6CC3}"/>
    <dgm:cxn modelId="{D8316C24-D916-4416-90D1-4C7E86352D25}" srcId="{CE1FD11C-F2A0-43F3-8DC1-1C7ADF2F88A3}" destId="{F52EA83E-B409-4196-B3BB-C1D33718FF3E}" srcOrd="1" destOrd="0" parTransId="{94E18489-DC07-40F9-8439-66EA5F5E91E9}" sibTransId="{18AF767F-75AF-4470-A7F1-B725120C061D}"/>
    <dgm:cxn modelId="{B971E238-6F74-438E-8107-966FE23F2D2F}" type="presOf" srcId="{8DC23BF7-FCCF-431D-B25E-127D572062CA}" destId="{3F6C4E7B-95D2-4886-AADF-AC3021F9C1E2}" srcOrd="0" destOrd="0" presId="urn:microsoft.com/office/officeart/2005/8/layout/hChevron3"/>
    <dgm:cxn modelId="{C1EC1360-0425-4BA7-B7B1-1813D8291ADC}" srcId="{7B607C3B-940E-40BE-A1CC-D42C5942CF09}" destId="{8DC23BF7-FCCF-431D-B25E-127D572062CA}" srcOrd="1" destOrd="0" parTransId="{CB67FD58-607E-435E-B5AF-1AE3444D635F}" sibTransId="{C11626A2-4EB2-43DB-A553-9EAEC787A7B2}"/>
    <dgm:cxn modelId="{32869E66-DC23-44A7-ACE6-A938AC8F2176}" srcId="{7B607C3B-940E-40BE-A1CC-D42C5942CF09}" destId="{CE1FD11C-F2A0-43F3-8DC1-1C7ADF2F88A3}" srcOrd="2" destOrd="0" parTransId="{03B056F1-656B-4F78-930E-CCD069ACD431}" sibTransId="{5486550C-DCEE-4871-AA5D-8E2CE5A71239}"/>
    <dgm:cxn modelId="{3E9F5978-A7DD-42A2-866A-E808026D5B31}" type="presOf" srcId="{F52EA83E-B409-4196-B3BB-C1D33718FF3E}" destId="{23071216-846C-4845-B356-C4862ED94689}" srcOrd="0" destOrd="2" presId="urn:microsoft.com/office/officeart/2005/8/layout/hChevron3"/>
    <dgm:cxn modelId="{33695A85-1A2C-4CC6-AEC7-6B17D801CCDE}" type="presOf" srcId="{CE1FD11C-F2A0-43F3-8DC1-1C7ADF2F88A3}" destId="{23071216-846C-4845-B356-C4862ED94689}" srcOrd="0" destOrd="0" presId="urn:microsoft.com/office/officeart/2005/8/layout/hChevron3"/>
    <dgm:cxn modelId="{559E5295-FC75-4CE3-92B4-02EFE5ECA771}" srcId="{7B607C3B-940E-40BE-A1CC-D42C5942CF09}" destId="{6CA59056-17EC-4D6B-8B94-CFFFA3AF40BB}" srcOrd="0" destOrd="0" parTransId="{1B7AB805-11D5-42E8-B504-143D9799CAB4}" sibTransId="{9C437D34-6CDC-42F5-B068-7ADF60D27DFD}"/>
    <dgm:cxn modelId="{CF58DAA2-D967-4CE0-BB87-8F782A0C2587}" type="presOf" srcId="{7B607C3B-940E-40BE-A1CC-D42C5942CF09}" destId="{9E45E7DE-B4D1-4B8C-B390-E520BE3249D1}" srcOrd="0" destOrd="0" presId="urn:microsoft.com/office/officeart/2005/8/layout/hChevron3"/>
    <dgm:cxn modelId="{829A54E6-8BDE-4E0B-99F9-991C864EFFB3}" type="presOf" srcId="{6CA59056-17EC-4D6B-8B94-CFFFA3AF40BB}" destId="{2D968032-A1FA-4372-9D47-5A3DEEE4E386}" srcOrd="0" destOrd="0" presId="urn:microsoft.com/office/officeart/2005/8/layout/hChevron3"/>
    <dgm:cxn modelId="{27810DF1-74ED-422B-ADAD-B1083EEEF75B}" type="presOf" srcId="{ECE69FA0-8D0F-43C4-9473-4D516B06C203}" destId="{23071216-846C-4845-B356-C4862ED94689}" srcOrd="0" destOrd="1" presId="urn:microsoft.com/office/officeart/2005/8/layout/hChevron3"/>
    <dgm:cxn modelId="{DE61DDE6-6CA7-4511-84B0-A6FE5D2123F5}" type="presParOf" srcId="{9E45E7DE-B4D1-4B8C-B390-E520BE3249D1}" destId="{2D968032-A1FA-4372-9D47-5A3DEEE4E386}" srcOrd="0" destOrd="0" presId="urn:microsoft.com/office/officeart/2005/8/layout/hChevron3"/>
    <dgm:cxn modelId="{A161DC5C-2298-4100-A307-97682E509438}" type="presParOf" srcId="{9E45E7DE-B4D1-4B8C-B390-E520BE3249D1}" destId="{4FFD94BD-C9A3-496E-939E-5C283B1589F0}" srcOrd="1" destOrd="0" presId="urn:microsoft.com/office/officeart/2005/8/layout/hChevron3"/>
    <dgm:cxn modelId="{F9C72771-DCDF-4C12-92F4-2614263AD92D}" type="presParOf" srcId="{9E45E7DE-B4D1-4B8C-B390-E520BE3249D1}" destId="{3F6C4E7B-95D2-4886-AADF-AC3021F9C1E2}" srcOrd="2" destOrd="0" presId="urn:microsoft.com/office/officeart/2005/8/layout/hChevron3"/>
    <dgm:cxn modelId="{FB13349F-E9B9-47B2-BD67-AE65FB59B79E}" type="presParOf" srcId="{9E45E7DE-B4D1-4B8C-B390-E520BE3249D1}" destId="{936CA9D1-B6B1-430C-8ADF-BD8380346757}" srcOrd="3" destOrd="0" presId="urn:microsoft.com/office/officeart/2005/8/layout/hChevron3"/>
    <dgm:cxn modelId="{2F8A5563-7724-457B-9775-006644797BC5}" type="presParOf" srcId="{9E45E7DE-B4D1-4B8C-B390-E520BE3249D1}" destId="{23071216-846C-4845-B356-C4862ED94689}"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E95217-59F6-49A4-A2B4-7839AB3D09CD}"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42F2A6-4E30-40F4-8392-7A1722CE115B}">
      <dgm:prSet/>
      <dgm:spPr/>
      <dgm:t>
        <a:bodyPr/>
        <a:lstStyle/>
        <a:p>
          <a:pPr>
            <a:lnSpc>
              <a:spcPct val="100000"/>
            </a:lnSpc>
            <a:defRPr b="1"/>
          </a:pPr>
          <a:r>
            <a:rPr lang="en-US"/>
            <a:t> - general-purpose array-processing  </a:t>
          </a:r>
        </a:p>
        <a:p>
          <a:pPr>
            <a:lnSpc>
              <a:spcPct val="100000"/>
            </a:lnSpc>
            <a:defRPr b="1"/>
          </a:pPr>
          <a:r>
            <a:rPr lang="en-US"/>
            <a:t>- provides a high-performance multidimensional array object </a:t>
          </a:r>
        </a:p>
        <a:p>
          <a:pPr>
            <a:lnSpc>
              <a:spcPct val="100000"/>
            </a:lnSpc>
            <a:defRPr b="1"/>
          </a:pPr>
          <a:r>
            <a:rPr lang="en-US"/>
            <a:t>-tools for working with these arrays.</a:t>
          </a:r>
        </a:p>
      </dgm:t>
    </dgm:pt>
    <dgm:pt modelId="{3471597A-9907-462A-839E-53D9755ECCEB}" type="parTrans" cxnId="{1DBBA47A-CF7B-4741-89F8-5043B3C6DDCB}">
      <dgm:prSet/>
      <dgm:spPr/>
      <dgm:t>
        <a:bodyPr/>
        <a:lstStyle/>
        <a:p>
          <a:endParaRPr lang="en-US"/>
        </a:p>
      </dgm:t>
    </dgm:pt>
    <dgm:pt modelId="{380BB43C-402F-49AA-BECF-80B4B2B8B2B9}" type="sibTrans" cxnId="{1DBBA47A-CF7B-4741-89F8-5043B3C6DDCB}">
      <dgm:prSet/>
      <dgm:spPr/>
      <dgm:t>
        <a:bodyPr/>
        <a:lstStyle/>
        <a:p>
          <a:endParaRPr lang="en-US"/>
        </a:p>
      </dgm:t>
    </dgm:pt>
    <dgm:pt modelId="{40EF886A-B2CE-44C6-AEA9-B8B8BCBF28F7}">
      <dgm:prSet/>
      <dgm:spPr/>
      <dgm:t>
        <a:bodyPr/>
        <a:lstStyle/>
        <a:p>
          <a:pPr>
            <a:lnSpc>
              <a:spcPct val="100000"/>
            </a:lnSpc>
            <a:defRPr b="1"/>
          </a:pPr>
          <a:r>
            <a:rPr lang="en-US"/>
            <a:t>- contains various features :</a:t>
          </a:r>
        </a:p>
      </dgm:t>
    </dgm:pt>
    <dgm:pt modelId="{70AE7693-C9C2-48E5-9A8B-5EE758401DF4}" type="parTrans" cxnId="{FA8277E8-EFE8-4698-B844-B7373B9C1F88}">
      <dgm:prSet/>
      <dgm:spPr/>
      <dgm:t>
        <a:bodyPr/>
        <a:lstStyle/>
        <a:p>
          <a:endParaRPr lang="en-US"/>
        </a:p>
      </dgm:t>
    </dgm:pt>
    <dgm:pt modelId="{50BE6BF0-EDB3-4DC8-9158-B12310D3E72F}" type="sibTrans" cxnId="{FA8277E8-EFE8-4698-B844-B7373B9C1F88}">
      <dgm:prSet/>
      <dgm:spPr/>
      <dgm:t>
        <a:bodyPr/>
        <a:lstStyle/>
        <a:p>
          <a:endParaRPr lang="en-US"/>
        </a:p>
      </dgm:t>
    </dgm:pt>
    <dgm:pt modelId="{DBC8B620-1F5B-46EA-9BB1-276756952F2D}">
      <dgm:prSet/>
      <dgm:spPr/>
      <dgm:t>
        <a:bodyPr/>
        <a:lstStyle/>
        <a:p>
          <a:pPr>
            <a:lnSpc>
              <a:spcPct val="100000"/>
            </a:lnSpc>
          </a:pPr>
          <a:r>
            <a:rPr lang="en-US" dirty="0"/>
            <a:t>A powerful N-dimensional array object</a:t>
          </a:r>
        </a:p>
      </dgm:t>
    </dgm:pt>
    <dgm:pt modelId="{EBDE4EE7-F3DF-49F7-B1D9-5577C2A611BC}" type="parTrans" cxnId="{3883CC86-8BA0-4649-A98F-72956F32CF99}">
      <dgm:prSet/>
      <dgm:spPr/>
      <dgm:t>
        <a:bodyPr/>
        <a:lstStyle/>
        <a:p>
          <a:endParaRPr lang="en-US"/>
        </a:p>
      </dgm:t>
    </dgm:pt>
    <dgm:pt modelId="{8E8A3426-9AA6-40A2-BFC0-2413CF97595C}" type="sibTrans" cxnId="{3883CC86-8BA0-4649-A98F-72956F32CF99}">
      <dgm:prSet/>
      <dgm:spPr/>
      <dgm:t>
        <a:bodyPr/>
        <a:lstStyle/>
        <a:p>
          <a:endParaRPr lang="en-US"/>
        </a:p>
      </dgm:t>
    </dgm:pt>
    <dgm:pt modelId="{87DB504D-23F1-4E67-8DC5-4F94506695DC}">
      <dgm:prSet/>
      <dgm:spPr/>
      <dgm:t>
        <a:bodyPr/>
        <a:lstStyle/>
        <a:p>
          <a:pPr>
            <a:lnSpc>
              <a:spcPct val="100000"/>
            </a:lnSpc>
          </a:pPr>
          <a:r>
            <a:rPr lang="en-US" dirty="0"/>
            <a:t>Sophisticated (broadcasting) functions</a:t>
          </a:r>
        </a:p>
      </dgm:t>
    </dgm:pt>
    <dgm:pt modelId="{C4BD9C13-BAA1-4801-80F8-E7BDBFA644E5}" type="parTrans" cxnId="{DB7F48DC-28AC-4138-BB99-1E797AEC47F7}">
      <dgm:prSet/>
      <dgm:spPr/>
      <dgm:t>
        <a:bodyPr/>
        <a:lstStyle/>
        <a:p>
          <a:endParaRPr lang="en-US"/>
        </a:p>
      </dgm:t>
    </dgm:pt>
    <dgm:pt modelId="{BCCD69C9-AD34-4CAD-A407-363A114EC06C}" type="sibTrans" cxnId="{DB7F48DC-28AC-4138-BB99-1E797AEC47F7}">
      <dgm:prSet/>
      <dgm:spPr/>
      <dgm:t>
        <a:bodyPr/>
        <a:lstStyle/>
        <a:p>
          <a:endParaRPr lang="en-US"/>
        </a:p>
      </dgm:t>
    </dgm:pt>
    <dgm:pt modelId="{C15FFA2C-BBE2-416F-90DD-B631570EABB7}">
      <dgm:prSet/>
      <dgm:spPr/>
      <dgm:t>
        <a:bodyPr/>
        <a:lstStyle/>
        <a:p>
          <a:pPr>
            <a:lnSpc>
              <a:spcPct val="100000"/>
            </a:lnSpc>
          </a:pPr>
          <a:r>
            <a:rPr lang="en-US" dirty="0"/>
            <a:t>Tools for integrating C/C++ code</a:t>
          </a:r>
        </a:p>
      </dgm:t>
    </dgm:pt>
    <dgm:pt modelId="{02CA17D0-56EF-42B1-9341-FD3CE6F4C20B}" type="parTrans" cxnId="{671F7D18-72A9-4A13-850E-B6BF6AF972C6}">
      <dgm:prSet/>
      <dgm:spPr/>
      <dgm:t>
        <a:bodyPr/>
        <a:lstStyle/>
        <a:p>
          <a:endParaRPr lang="en-US"/>
        </a:p>
      </dgm:t>
    </dgm:pt>
    <dgm:pt modelId="{584ACD23-22B5-42AA-9EA0-906F079D618B}" type="sibTrans" cxnId="{671F7D18-72A9-4A13-850E-B6BF6AF972C6}">
      <dgm:prSet/>
      <dgm:spPr/>
      <dgm:t>
        <a:bodyPr/>
        <a:lstStyle/>
        <a:p>
          <a:endParaRPr lang="en-US"/>
        </a:p>
      </dgm:t>
    </dgm:pt>
    <dgm:pt modelId="{8B7C6BE0-647B-4B8F-9F72-BA582D6B2371}">
      <dgm:prSet/>
      <dgm:spPr/>
      <dgm:t>
        <a:bodyPr/>
        <a:lstStyle/>
        <a:p>
          <a:pPr>
            <a:lnSpc>
              <a:spcPct val="100000"/>
            </a:lnSpc>
          </a:pPr>
          <a:r>
            <a:rPr lang="en-US" dirty="0"/>
            <a:t>Useful linear algebra, Fourier transform</a:t>
          </a:r>
        </a:p>
      </dgm:t>
    </dgm:pt>
    <dgm:pt modelId="{5FA3777E-32F2-42B1-A6C7-F5D20BE79C9A}" type="parTrans" cxnId="{4EC963AB-A1AD-4048-BBDE-01875226E8AB}">
      <dgm:prSet/>
      <dgm:spPr/>
      <dgm:t>
        <a:bodyPr/>
        <a:lstStyle/>
        <a:p>
          <a:endParaRPr lang="en-US"/>
        </a:p>
      </dgm:t>
    </dgm:pt>
    <dgm:pt modelId="{744D6397-FE5B-40C8-99DA-59E903122766}" type="sibTrans" cxnId="{4EC963AB-A1AD-4048-BBDE-01875226E8AB}">
      <dgm:prSet/>
      <dgm:spPr/>
      <dgm:t>
        <a:bodyPr/>
        <a:lstStyle/>
        <a:p>
          <a:endParaRPr lang="en-US"/>
        </a:p>
      </dgm:t>
    </dgm:pt>
    <dgm:pt modelId="{294DCD73-C42B-4DFA-844F-8A7B17C480FE}">
      <dgm:prSet/>
      <dgm:spPr/>
      <dgm:t>
        <a:bodyPr/>
        <a:lstStyle/>
        <a:p>
          <a:pPr>
            <a:lnSpc>
              <a:spcPct val="100000"/>
            </a:lnSpc>
          </a:pPr>
          <a:r>
            <a:rPr lang="en-US" dirty="0"/>
            <a:t>efficient multi-dimensional container of generic data</a:t>
          </a:r>
        </a:p>
      </dgm:t>
    </dgm:pt>
    <dgm:pt modelId="{B1934E87-632B-4BB1-B401-259137413518}" type="parTrans" cxnId="{1D50CFD3-69EC-4A1D-BC94-64F1FD26BE68}">
      <dgm:prSet/>
      <dgm:spPr/>
      <dgm:t>
        <a:bodyPr/>
        <a:lstStyle/>
        <a:p>
          <a:endParaRPr lang="en-US"/>
        </a:p>
      </dgm:t>
    </dgm:pt>
    <dgm:pt modelId="{97FD83EC-395C-4D77-80DB-DE88585BBA43}" type="sibTrans" cxnId="{1D50CFD3-69EC-4A1D-BC94-64F1FD26BE68}">
      <dgm:prSet/>
      <dgm:spPr/>
      <dgm:t>
        <a:bodyPr/>
        <a:lstStyle/>
        <a:p>
          <a:endParaRPr lang="en-US"/>
        </a:p>
      </dgm:t>
    </dgm:pt>
    <dgm:pt modelId="{0A03D821-D20F-4CD0-9BF0-EB2DC33D3C27}" type="pres">
      <dgm:prSet presAssocID="{75E95217-59F6-49A4-A2B4-7839AB3D09CD}" presName="root" presStyleCnt="0">
        <dgm:presLayoutVars>
          <dgm:dir/>
          <dgm:resizeHandles val="exact"/>
        </dgm:presLayoutVars>
      </dgm:prSet>
      <dgm:spPr/>
    </dgm:pt>
    <dgm:pt modelId="{4799EBA5-FD35-4E9C-94D3-70F58A1633FB}" type="pres">
      <dgm:prSet presAssocID="{7E42F2A6-4E30-40F4-8392-7A1722CE115B}" presName="compNode" presStyleCnt="0"/>
      <dgm:spPr/>
    </dgm:pt>
    <dgm:pt modelId="{B8E0EAC0-9B3D-48F2-AC04-C9DE59AC11A1}" type="pres">
      <dgm:prSet presAssocID="{7E42F2A6-4E30-40F4-8392-7A1722CE11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3ABE7531-E166-4171-86C8-0C7F75C5CBD0}" type="pres">
      <dgm:prSet presAssocID="{7E42F2A6-4E30-40F4-8392-7A1722CE115B}" presName="iconSpace" presStyleCnt="0"/>
      <dgm:spPr/>
    </dgm:pt>
    <dgm:pt modelId="{F8C311CD-3588-4B31-8203-0D14D6AC7816}" type="pres">
      <dgm:prSet presAssocID="{7E42F2A6-4E30-40F4-8392-7A1722CE115B}" presName="parTx" presStyleLbl="revTx" presStyleIdx="0" presStyleCnt="4">
        <dgm:presLayoutVars>
          <dgm:chMax val="0"/>
          <dgm:chPref val="0"/>
        </dgm:presLayoutVars>
      </dgm:prSet>
      <dgm:spPr/>
    </dgm:pt>
    <dgm:pt modelId="{A2B597FA-D60E-478C-A3CF-E5497466000F}" type="pres">
      <dgm:prSet presAssocID="{7E42F2A6-4E30-40F4-8392-7A1722CE115B}" presName="txSpace" presStyleCnt="0"/>
      <dgm:spPr/>
    </dgm:pt>
    <dgm:pt modelId="{8DEFBC4F-0694-4D54-9A83-CBCEC79B554B}" type="pres">
      <dgm:prSet presAssocID="{7E42F2A6-4E30-40F4-8392-7A1722CE115B}" presName="desTx" presStyleLbl="revTx" presStyleIdx="1" presStyleCnt="4">
        <dgm:presLayoutVars/>
      </dgm:prSet>
      <dgm:spPr/>
    </dgm:pt>
    <dgm:pt modelId="{72D0C13C-280C-4F74-B714-8D43F94BBFA9}" type="pres">
      <dgm:prSet presAssocID="{380BB43C-402F-49AA-BECF-80B4B2B8B2B9}" presName="sibTrans" presStyleCnt="0"/>
      <dgm:spPr/>
    </dgm:pt>
    <dgm:pt modelId="{ECC3FF91-1D97-4B21-AAC8-1FE0CD28B743}" type="pres">
      <dgm:prSet presAssocID="{40EF886A-B2CE-44C6-AEA9-B8B8BCBF28F7}" presName="compNode" presStyleCnt="0"/>
      <dgm:spPr/>
    </dgm:pt>
    <dgm:pt modelId="{E7A0D500-3E78-436C-B5D0-FB28C24ED90F}" type="pres">
      <dgm:prSet presAssocID="{40EF886A-B2CE-44C6-AEA9-B8B8BCBF28F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F58FF3A-7ABC-4BB9-B106-9848A1EE505D}" type="pres">
      <dgm:prSet presAssocID="{40EF886A-B2CE-44C6-AEA9-B8B8BCBF28F7}" presName="iconSpace" presStyleCnt="0"/>
      <dgm:spPr/>
    </dgm:pt>
    <dgm:pt modelId="{521DBD30-66B7-4F25-832E-C320C5557786}" type="pres">
      <dgm:prSet presAssocID="{40EF886A-B2CE-44C6-AEA9-B8B8BCBF28F7}" presName="parTx" presStyleLbl="revTx" presStyleIdx="2" presStyleCnt="4">
        <dgm:presLayoutVars>
          <dgm:chMax val="0"/>
          <dgm:chPref val="0"/>
        </dgm:presLayoutVars>
      </dgm:prSet>
      <dgm:spPr/>
    </dgm:pt>
    <dgm:pt modelId="{0171C06C-A438-4AAF-ADD9-EEF89DC63724}" type="pres">
      <dgm:prSet presAssocID="{40EF886A-B2CE-44C6-AEA9-B8B8BCBF28F7}" presName="txSpace" presStyleCnt="0"/>
      <dgm:spPr/>
    </dgm:pt>
    <dgm:pt modelId="{2BCC953B-8314-438B-BFEC-C5469DEFAC7D}" type="pres">
      <dgm:prSet presAssocID="{40EF886A-B2CE-44C6-AEA9-B8B8BCBF28F7}" presName="desTx" presStyleLbl="revTx" presStyleIdx="3" presStyleCnt="4">
        <dgm:presLayoutVars/>
      </dgm:prSet>
      <dgm:spPr/>
    </dgm:pt>
  </dgm:ptLst>
  <dgm:cxnLst>
    <dgm:cxn modelId="{671F7D18-72A9-4A13-850E-B6BF6AF972C6}" srcId="{40EF886A-B2CE-44C6-AEA9-B8B8BCBF28F7}" destId="{C15FFA2C-BBE2-416F-90DD-B631570EABB7}" srcOrd="2" destOrd="0" parTransId="{02CA17D0-56EF-42B1-9341-FD3CE6F4C20B}" sibTransId="{584ACD23-22B5-42AA-9EA0-906F079D618B}"/>
    <dgm:cxn modelId="{4E1BEC63-0219-4049-B5B1-0360B4118C8B}" type="presOf" srcId="{7E42F2A6-4E30-40F4-8392-7A1722CE115B}" destId="{F8C311CD-3588-4B31-8203-0D14D6AC7816}" srcOrd="0" destOrd="0" presId="urn:microsoft.com/office/officeart/2018/2/layout/IconLabelDescriptionList"/>
    <dgm:cxn modelId="{E16EF273-F3E2-49C5-9D3B-4529E2198056}" type="presOf" srcId="{75E95217-59F6-49A4-A2B4-7839AB3D09CD}" destId="{0A03D821-D20F-4CD0-9BF0-EB2DC33D3C27}" srcOrd="0" destOrd="0" presId="urn:microsoft.com/office/officeart/2018/2/layout/IconLabelDescriptionList"/>
    <dgm:cxn modelId="{368EB356-2FBE-477C-AB35-BB74AA7BA77E}" type="presOf" srcId="{87DB504D-23F1-4E67-8DC5-4F94506695DC}" destId="{2BCC953B-8314-438B-BFEC-C5469DEFAC7D}" srcOrd="0" destOrd="1" presId="urn:microsoft.com/office/officeart/2018/2/layout/IconLabelDescriptionList"/>
    <dgm:cxn modelId="{1DBBA47A-CF7B-4741-89F8-5043B3C6DDCB}" srcId="{75E95217-59F6-49A4-A2B4-7839AB3D09CD}" destId="{7E42F2A6-4E30-40F4-8392-7A1722CE115B}" srcOrd="0" destOrd="0" parTransId="{3471597A-9907-462A-839E-53D9755ECCEB}" sibTransId="{380BB43C-402F-49AA-BECF-80B4B2B8B2B9}"/>
    <dgm:cxn modelId="{3883CC86-8BA0-4649-A98F-72956F32CF99}" srcId="{40EF886A-B2CE-44C6-AEA9-B8B8BCBF28F7}" destId="{DBC8B620-1F5B-46EA-9BB1-276756952F2D}" srcOrd="0" destOrd="0" parTransId="{EBDE4EE7-F3DF-49F7-B1D9-5577C2A611BC}" sibTransId="{8E8A3426-9AA6-40A2-BFC0-2413CF97595C}"/>
    <dgm:cxn modelId="{ED44768C-70D8-450E-8142-B296DFB2DEFF}" type="presOf" srcId="{8B7C6BE0-647B-4B8F-9F72-BA582D6B2371}" destId="{2BCC953B-8314-438B-BFEC-C5469DEFAC7D}" srcOrd="0" destOrd="3" presId="urn:microsoft.com/office/officeart/2018/2/layout/IconLabelDescriptionList"/>
    <dgm:cxn modelId="{1302CA9B-76B0-4ED3-A90D-ED5858111C07}" type="presOf" srcId="{DBC8B620-1F5B-46EA-9BB1-276756952F2D}" destId="{2BCC953B-8314-438B-BFEC-C5469DEFAC7D}" srcOrd="0" destOrd="0" presId="urn:microsoft.com/office/officeart/2018/2/layout/IconLabelDescriptionList"/>
    <dgm:cxn modelId="{4EC963AB-A1AD-4048-BBDE-01875226E8AB}" srcId="{40EF886A-B2CE-44C6-AEA9-B8B8BCBF28F7}" destId="{8B7C6BE0-647B-4B8F-9F72-BA582D6B2371}" srcOrd="3" destOrd="0" parTransId="{5FA3777E-32F2-42B1-A6C7-F5D20BE79C9A}" sibTransId="{744D6397-FE5B-40C8-99DA-59E903122766}"/>
    <dgm:cxn modelId="{6889FDAF-76E2-489A-8845-B2D25D031463}" type="presOf" srcId="{C15FFA2C-BBE2-416F-90DD-B631570EABB7}" destId="{2BCC953B-8314-438B-BFEC-C5469DEFAC7D}" srcOrd="0" destOrd="2" presId="urn:microsoft.com/office/officeart/2018/2/layout/IconLabelDescriptionList"/>
    <dgm:cxn modelId="{607075B7-F224-4DA6-B22A-B2FC7DD842AC}" type="presOf" srcId="{294DCD73-C42B-4DFA-844F-8A7B17C480FE}" destId="{2BCC953B-8314-438B-BFEC-C5469DEFAC7D}" srcOrd="0" destOrd="4" presId="urn:microsoft.com/office/officeart/2018/2/layout/IconLabelDescriptionList"/>
    <dgm:cxn modelId="{280E3FD3-8579-4318-9F83-0D79F4DF5CD5}" type="presOf" srcId="{40EF886A-B2CE-44C6-AEA9-B8B8BCBF28F7}" destId="{521DBD30-66B7-4F25-832E-C320C5557786}" srcOrd="0" destOrd="0" presId="urn:microsoft.com/office/officeart/2018/2/layout/IconLabelDescriptionList"/>
    <dgm:cxn modelId="{1D50CFD3-69EC-4A1D-BC94-64F1FD26BE68}" srcId="{40EF886A-B2CE-44C6-AEA9-B8B8BCBF28F7}" destId="{294DCD73-C42B-4DFA-844F-8A7B17C480FE}" srcOrd="4" destOrd="0" parTransId="{B1934E87-632B-4BB1-B401-259137413518}" sibTransId="{97FD83EC-395C-4D77-80DB-DE88585BBA43}"/>
    <dgm:cxn modelId="{DB7F48DC-28AC-4138-BB99-1E797AEC47F7}" srcId="{40EF886A-B2CE-44C6-AEA9-B8B8BCBF28F7}" destId="{87DB504D-23F1-4E67-8DC5-4F94506695DC}" srcOrd="1" destOrd="0" parTransId="{C4BD9C13-BAA1-4801-80F8-E7BDBFA644E5}" sibTransId="{BCCD69C9-AD34-4CAD-A407-363A114EC06C}"/>
    <dgm:cxn modelId="{FA8277E8-EFE8-4698-B844-B7373B9C1F88}" srcId="{75E95217-59F6-49A4-A2B4-7839AB3D09CD}" destId="{40EF886A-B2CE-44C6-AEA9-B8B8BCBF28F7}" srcOrd="1" destOrd="0" parTransId="{70AE7693-C9C2-48E5-9A8B-5EE758401DF4}" sibTransId="{50BE6BF0-EDB3-4DC8-9158-B12310D3E72F}"/>
    <dgm:cxn modelId="{52F8B580-9145-4F6C-8C8A-CD919DB1339D}" type="presParOf" srcId="{0A03D821-D20F-4CD0-9BF0-EB2DC33D3C27}" destId="{4799EBA5-FD35-4E9C-94D3-70F58A1633FB}" srcOrd="0" destOrd="0" presId="urn:microsoft.com/office/officeart/2018/2/layout/IconLabelDescriptionList"/>
    <dgm:cxn modelId="{93F0F76D-58F6-4264-A73D-A39AE640E04B}" type="presParOf" srcId="{4799EBA5-FD35-4E9C-94D3-70F58A1633FB}" destId="{B8E0EAC0-9B3D-48F2-AC04-C9DE59AC11A1}" srcOrd="0" destOrd="0" presId="urn:microsoft.com/office/officeart/2018/2/layout/IconLabelDescriptionList"/>
    <dgm:cxn modelId="{5C8FEA69-8781-4E49-971A-585A1CF59CD0}" type="presParOf" srcId="{4799EBA5-FD35-4E9C-94D3-70F58A1633FB}" destId="{3ABE7531-E166-4171-86C8-0C7F75C5CBD0}" srcOrd="1" destOrd="0" presId="urn:microsoft.com/office/officeart/2018/2/layout/IconLabelDescriptionList"/>
    <dgm:cxn modelId="{AC001DD8-72D0-4568-A884-7ECDFFD1CFAE}" type="presParOf" srcId="{4799EBA5-FD35-4E9C-94D3-70F58A1633FB}" destId="{F8C311CD-3588-4B31-8203-0D14D6AC7816}" srcOrd="2" destOrd="0" presId="urn:microsoft.com/office/officeart/2018/2/layout/IconLabelDescriptionList"/>
    <dgm:cxn modelId="{BAAB6713-73B6-4F0A-8217-F325B050F20F}" type="presParOf" srcId="{4799EBA5-FD35-4E9C-94D3-70F58A1633FB}" destId="{A2B597FA-D60E-478C-A3CF-E5497466000F}" srcOrd="3" destOrd="0" presId="urn:microsoft.com/office/officeart/2018/2/layout/IconLabelDescriptionList"/>
    <dgm:cxn modelId="{C99FABA3-F86D-4CAB-A53A-2AB10F37AEBB}" type="presParOf" srcId="{4799EBA5-FD35-4E9C-94D3-70F58A1633FB}" destId="{8DEFBC4F-0694-4D54-9A83-CBCEC79B554B}" srcOrd="4" destOrd="0" presId="urn:microsoft.com/office/officeart/2018/2/layout/IconLabelDescriptionList"/>
    <dgm:cxn modelId="{AFA4972E-6603-4B80-A916-BA0B0845BA33}" type="presParOf" srcId="{0A03D821-D20F-4CD0-9BF0-EB2DC33D3C27}" destId="{72D0C13C-280C-4F74-B714-8D43F94BBFA9}" srcOrd="1" destOrd="0" presId="urn:microsoft.com/office/officeart/2018/2/layout/IconLabelDescriptionList"/>
    <dgm:cxn modelId="{06F7CFFF-3AE4-4C45-AAC4-16F43CCE9ABB}" type="presParOf" srcId="{0A03D821-D20F-4CD0-9BF0-EB2DC33D3C27}" destId="{ECC3FF91-1D97-4B21-AAC8-1FE0CD28B743}" srcOrd="2" destOrd="0" presId="urn:microsoft.com/office/officeart/2018/2/layout/IconLabelDescriptionList"/>
    <dgm:cxn modelId="{C6BFF81E-2462-4A41-99C4-828EEBBEC129}" type="presParOf" srcId="{ECC3FF91-1D97-4B21-AAC8-1FE0CD28B743}" destId="{E7A0D500-3E78-436C-B5D0-FB28C24ED90F}" srcOrd="0" destOrd="0" presId="urn:microsoft.com/office/officeart/2018/2/layout/IconLabelDescriptionList"/>
    <dgm:cxn modelId="{F36EE105-30CA-47CF-971C-238CF6B7E223}" type="presParOf" srcId="{ECC3FF91-1D97-4B21-AAC8-1FE0CD28B743}" destId="{5F58FF3A-7ABC-4BB9-B106-9848A1EE505D}" srcOrd="1" destOrd="0" presId="urn:microsoft.com/office/officeart/2018/2/layout/IconLabelDescriptionList"/>
    <dgm:cxn modelId="{84471107-85CC-4CD6-9F70-318ED0D48E29}" type="presParOf" srcId="{ECC3FF91-1D97-4B21-AAC8-1FE0CD28B743}" destId="{521DBD30-66B7-4F25-832E-C320C5557786}" srcOrd="2" destOrd="0" presId="urn:microsoft.com/office/officeart/2018/2/layout/IconLabelDescriptionList"/>
    <dgm:cxn modelId="{31428720-19C1-4750-9967-6D9B6A26FDD0}" type="presParOf" srcId="{ECC3FF91-1D97-4B21-AAC8-1FE0CD28B743}" destId="{0171C06C-A438-4AAF-ADD9-EEF89DC63724}" srcOrd="3" destOrd="0" presId="urn:microsoft.com/office/officeart/2018/2/layout/IconLabelDescriptionList"/>
    <dgm:cxn modelId="{18967F8A-CB4C-49BA-9A98-5103E6AFD649}" type="presParOf" srcId="{ECC3FF91-1D97-4B21-AAC8-1FE0CD28B743}" destId="{2BCC953B-8314-438B-BFEC-C5469DEFAC7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E28E27-3FE4-41A3-B891-9BFCCC171AC6}"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2AA7A93-3025-4772-9CD8-04613D209597}">
      <dgm:prSet custT="1"/>
      <dgm:spPr/>
      <dgm:t>
        <a:bodyPr/>
        <a:lstStyle/>
        <a:p>
          <a:pPr>
            <a:defRPr b="1"/>
          </a:pPr>
          <a:r>
            <a:rPr lang="en-US" sz="1400" b="0" i="0">
              <a:latin typeface="Arial" panose="020B0604020202020204" pitchFamily="34" charset="0"/>
              <a:cs typeface="Arial" panose="020B0604020202020204" pitchFamily="34" charset="0"/>
            </a:rPr>
            <a:t>-</a:t>
          </a:r>
          <a:r>
            <a:rPr lang="en-US" sz="1800" b="0" i="0">
              <a:latin typeface="Arial" panose="020B0604020202020204" pitchFamily="34" charset="0"/>
              <a:cs typeface="Arial" panose="020B0604020202020204" pitchFamily="34" charset="0"/>
            </a:rPr>
            <a:t>delivers a fast and efficient </a:t>
          </a:r>
        </a:p>
        <a:p>
          <a:pPr>
            <a:defRPr b="1"/>
          </a:pPr>
          <a:r>
            <a:rPr lang="en-US" sz="1800" b="0" i="0">
              <a:latin typeface="Arial" panose="020B0604020202020204" pitchFamily="34" charset="0"/>
              <a:cs typeface="Arial" panose="020B0604020202020204" pitchFamily="34" charset="0"/>
            </a:rPr>
            <a:t>DataFrame object -enables us to carry out entire data analysis workflow in Python</a:t>
          </a:r>
          <a:endParaRPr lang="en-US" sz="1800" dirty="0">
            <a:latin typeface="Arial" panose="020B0604020202020204" pitchFamily="34" charset="0"/>
            <a:cs typeface="Arial" panose="020B0604020202020204" pitchFamily="34" charset="0"/>
          </a:endParaRPr>
        </a:p>
      </dgm:t>
    </dgm:pt>
    <dgm:pt modelId="{3D6F80D3-2730-44BE-A356-FB36A0F906D2}" type="parTrans" cxnId="{2F4DF68A-6AD5-46AA-9F71-0D1F833EBD95}">
      <dgm:prSet/>
      <dgm:spPr/>
      <dgm:t>
        <a:bodyPr/>
        <a:lstStyle/>
        <a:p>
          <a:endParaRPr lang="en-US"/>
        </a:p>
      </dgm:t>
    </dgm:pt>
    <dgm:pt modelId="{97DC58B2-78A9-4DA5-B3FD-F582566B9454}" type="sibTrans" cxnId="{2F4DF68A-6AD5-46AA-9F71-0D1F833EBD95}">
      <dgm:prSet/>
      <dgm:spPr/>
      <dgm:t>
        <a:bodyPr/>
        <a:lstStyle/>
        <a:p>
          <a:endParaRPr lang="en-US"/>
        </a:p>
      </dgm:t>
    </dgm:pt>
    <dgm:pt modelId="{6B60E4A2-71EB-4681-ABDF-B98F1EB573E8}">
      <dgm:prSet/>
      <dgm:spPr/>
      <dgm:t>
        <a:bodyPr/>
        <a:lstStyle/>
        <a:p>
          <a:pPr>
            <a:lnSpc>
              <a:spcPct val="100000"/>
            </a:lnSpc>
            <a:defRPr b="1"/>
          </a:pPr>
          <a:r>
            <a:rPr lang="en-US" b="0" i="0"/>
            <a:t>Pandas is used for :</a:t>
          </a:r>
        </a:p>
        <a:p>
          <a:pPr>
            <a:defRPr b="1"/>
          </a:pPr>
          <a:endParaRPr lang="en-US"/>
        </a:p>
      </dgm:t>
    </dgm:pt>
    <dgm:pt modelId="{1B2EC23C-05B9-4B73-95D7-9DF17924BDBF}" type="parTrans" cxnId="{97F03047-803F-47D6-896D-95CA87E0CC1A}">
      <dgm:prSet/>
      <dgm:spPr/>
      <dgm:t>
        <a:bodyPr/>
        <a:lstStyle/>
        <a:p>
          <a:endParaRPr lang="en-US"/>
        </a:p>
      </dgm:t>
    </dgm:pt>
    <dgm:pt modelId="{C930BCFF-F01F-475F-BA4A-34C44FD38A1D}" type="sibTrans" cxnId="{97F03047-803F-47D6-896D-95CA87E0CC1A}">
      <dgm:prSet/>
      <dgm:spPr/>
      <dgm:t>
        <a:bodyPr/>
        <a:lstStyle/>
        <a:p>
          <a:endParaRPr lang="en-US"/>
        </a:p>
      </dgm:t>
    </dgm:pt>
    <dgm:pt modelId="{6A655315-B3B2-499A-B6F8-9BEF2D457161}">
      <dgm:prSet custT="1"/>
      <dgm:spPr/>
      <dgm:t>
        <a:bodyPr/>
        <a:lstStyle/>
        <a:p>
          <a:endParaRPr lang="en-US" sz="1500" b="1" i="0">
            <a:latin typeface="Arial" panose="020B0604020202020204" pitchFamily="34" charset="0"/>
            <a:cs typeface="Arial" panose="020B0604020202020204" pitchFamily="34" charset="0"/>
          </a:endParaRPr>
        </a:p>
        <a:p>
          <a:r>
            <a:rPr lang="en-US" sz="1600" b="1" i="0">
              <a:latin typeface="Arial" panose="020B0604020202020204" pitchFamily="34" charset="0"/>
              <a:cs typeface="Arial" panose="020B0604020202020204" pitchFamily="34" charset="0"/>
            </a:rPr>
            <a:t>reading and writing data</a:t>
          </a:r>
          <a:r>
            <a:rPr lang="en-US" sz="1600" b="0" i="0">
              <a:latin typeface="Arial" panose="020B0604020202020204" pitchFamily="34" charset="0"/>
              <a:cs typeface="Arial" panose="020B0604020202020204" pitchFamily="34" charset="0"/>
            </a:rPr>
            <a:t> </a:t>
          </a:r>
        </a:p>
        <a:p>
          <a:r>
            <a:rPr lang="en-US" sz="1600" b="1" i="0">
              <a:latin typeface="Arial" panose="020B0604020202020204" pitchFamily="34" charset="0"/>
              <a:cs typeface="Arial" panose="020B0604020202020204" pitchFamily="34" charset="0"/>
            </a:rPr>
            <a:t>slicing</a:t>
          </a:r>
          <a:r>
            <a:rPr lang="en-US" sz="1600" b="0" i="0">
              <a:latin typeface="Arial" panose="020B0604020202020204" pitchFamily="34" charset="0"/>
              <a:cs typeface="Arial" panose="020B0604020202020204" pitchFamily="34" charset="0"/>
            </a:rPr>
            <a:t>, </a:t>
          </a:r>
          <a:r>
            <a:rPr lang="en-US" sz="1600" b="1" i="0">
              <a:latin typeface="Arial" panose="020B0604020202020204" pitchFamily="34" charset="0"/>
              <a:cs typeface="Arial" panose="020B0604020202020204" pitchFamily="34" charset="0"/>
            </a:rPr>
            <a:t>fancy indexing</a:t>
          </a:r>
          <a:r>
            <a:rPr lang="en-US" sz="1600" b="0" i="0">
              <a:latin typeface="Arial" panose="020B0604020202020204" pitchFamily="34" charset="0"/>
              <a:cs typeface="Arial" panose="020B0604020202020204" pitchFamily="34" charset="0"/>
            </a:rPr>
            <a:t>, and </a:t>
          </a:r>
          <a:r>
            <a:rPr lang="en-US" sz="1600" b="1" i="0">
              <a:latin typeface="Arial" panose="020B0604020202020204" pitchFamily="34" charset="0"/>
              <a:cs typeface="Arial" panose="020B0604020202020204" pitchFamily="34" charset="0"/>
            </a:rPr>
            <a:t>sub setting</a:t>
          </a:r>
          <a:r>
            <a:rPr lang="en-US" sz="1600" b="0" i="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dgm:t>
    </dgm:pt>
    <dgm:pt modelId="{FC252B51-8E6E-477E-BCAD-CC93720CD6DF}" type="parTrans" cxnId="{E66F3E22-1F50-4919-BEB8-E6DEC55E051C}">
      <dgm:prSet/>
      <dgm:spPr/>
      <dgm:t>
        <a:bodyPr/>
        <a:lstStyle/>
        <a:p>
          <a:endParaRPr lang="en-US"/>
        </a:p>
      </dgm:t>
    </dgm:pt>
    <dgm:pt modelId="{F0BEF6C1-9318-4583-AEC5-104CA3B8685E}" type="sibTrans" cxnId="{E66F3E22-1F50-4919-BEB8-E6DEC55E051C}">
      <dgm:prSet/>
      <dgm:spPr/>
      <dgm:t>
        <a:bodyPr/>
        <a:lstStyle/>
        <a:p>
          <a:endParaRPr lang="en-US"/>
        </a:p>
      </dgm:t>
    </dgm:pt>
    <dgm:pt modelId="{A5899A56-22E5-48DC-B557-37E0B081EFDF}">
      <dgm:prSet custT="1"/>
      <dgm:spPr/>
      <dgm:t>
        <a:bodyPr/>
        <a:lstStyle/>
        <a:p>
          <a:r>
            <a:rPr lang="en-US" sz="1600" b="1" i="0">
              <a:latin typeface="Arial" panose="020B0604020202020204" pitchFamily="34" charset="0"/>
              <a:cs typeface="Arial" panose="020B0604020202020204" pitchFamily="34" charset="0"/>
            </a:rPr>
            <a:t>size mutability</a:t>
          </a:r>
          <a:r>
            <a:rPr lang="en-US" sz="1600" b="0" i="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dgm:t>
    </dgm:pt>
    <dgm:pt modelId="{EA292548-4DC8-45CC-8B75-0536024F1BF0}" type="sibTrans" cxnId="{8A266A80-0A94-4074-8024-E2BAC51A3514}">
      <dgm:prSet/>
      <dgm:spPr/>
      <dgm:t>
        <a:bodyPr/>
        <a:lstStyle/>
        <a:p>
          <a:endParaRPr lang="en-US"/>
        </a:p>
      </dgm:t>
    </dgm:pt>
    <dgm:pt modelId="{04E9D484-2D27-46DE-81BA-FE3F1961E38E}" type="parTrans" cxnId="{8A266A80-0A94-4074-8024-E2BAC51A3514}">
      <dgm:prSet/>
      <dgm:spPr/>
      <dgm:t>
        <a:bodyPr/>
        <a:lstStyle/>
        <a:p>
          <a:endParaRPr lang="en-US"/>
        </a:p>
      </dgm:t>
    </dgm:pt>
    <dgm:pt modelId="{EBF75AF4-6A43-4FE5-871E-A4FAF6303239}">
      <dgm:prSet custT="1"/>
      <dgm:spPr/>
      <dgm:t>
        <a:bodyPr/>
        <a:lstStyle/>
        <a:p>
          <a:r>
            <a:rPr lang="en-US" sz="1600" b="1" i="0">
              <a:latin typeface="Arial" panose="020B0604020202020204" pitchFamily="34" charset="0"/>
              <a:cs typeface="Arial" panose="020B0604020202020204" pitchFamily="34" charset="0"/>
            </a:rPr>
            <a:t>merging and joining</a:t>
          </a:r>
          <a:r>
            <a:rPr lang="en-US" sz="1600" b="0" i="0">
              <a:latin typeface="Arial" panose="020B0604020202020204" pitchFamily="34" charset="0"/>
              <a:cs typeface="Arial" panose="020B0604020202020204" pitchFamily="34" charset="0"/>
            </a:rPr>
            <a:t> of data sets;</a:t>
          </a:r>
          <a:endParaRPr lang="en-US" sz="1600" dirty="0">
            <a:latin typeface="Arial" panose="020B0604020202020204" pitchFamily="34" charset="0"/>
            <a:cs typeface="Arial" panose="020B0604020202020204" pitchFamily="34" charset="0"/>
          </a:endParaRPr>
        </a:p>
      </dgm:t>
    </dgm:pt>
    <dgm:pt modelId="{6CBA0A94-E8EA-4858-8DCA-3961C587A0D4}" type="sibTrans" cxnId="{15A06324-5E0C-4A04-8AA3-49CFDFFC5FE0}">
      <dgm:prSet/>
      <dgm:spPr/>
      <dgm:t>
        <a:bodyPr/>
        <a:lstStyle/>
        <a:p>
          <a:endParaRPr lang="en-US"/>
        </a:p>
      </dgm:t>
    </dgm:pt>
    <dgm:pt modelId="{75466C63-F583-43DA-9392-2008CA8F5AF7}" type="parTrans" cxnId="{15A06324-5E0C-4A04-8AA3-49CFDFFC5FE0}">
      <dgm:prSet/>
      <dgm:spPr/>
      <dgm:t>
        <a:bodyPr/>
        <a:lstStyle/>
        <a:p>
          <a:endParaRPr lang="en-US"/>
        </a:p>
      </dgm:t>
    </dgm:pt>
    <dgm:pt modelId="{B4C47CB6-5CB1-4177-BE09-91FB61807A91}">
      <dgm:prSet custT="1"/>
      <dgm:spPr/>
      <dgm:t>
        <a:bodyPr/>
        <a:lstStyle/>
        <a:p>
          <a:r>
            <a:rPr lang="en-US" sz="1600" b="1" i="0">
              <a:latin typeface="Arial" panose="020B0604020202020204" pitchFamily="34" charset="0"/>
              <a:cs typeface="Arial" panose="020B0604020202020204" pitchFamily="34" charset="0"/>
            </a:rPr>
            <a:t>Time series</a:t>
          </a:r>
          <a:r>
            <a:rPr lang="en-US" sz="1600" b="0" i="0">
              <a:latin typeface="Arial" panose="020B0604020202020204" pitchFamily="34" charset="0"/>
              <a:cs typeface="Arial" panose="020B0604020202020204" pitchFamily="34" charset="0"/>
            </a:rPr>
            <a:t>-functionality</a:t>
          </a:r>
          <a:endParaRPr lang="en-US" sz="1600" dirty="0">
            <a:latin typeface="Arial" panose="020B0604020202020204" pitchFamily="34" charset="0"/>
            <a:cs typeface="Arial" panose="020B0604020202020204" pitchFamily="34" charset="0"/>
          </a:endParaRPr>
        </a:p>
      </dgm:t>
    </dgm:pt>
    <dgm:pt modelId="{815D8F7F-006F-4BB4-BA3F-A7F2C35EBAAC}" type="sibTrans" cxnId="{4B317F57-B620-4F46-BECA-2A375C905B0E}">
      <dgm:prSet/>
      <dgm:spPr/>
      <dgm:t>
        <a:bodyPr/>
        <a:lstStyle/>
        <a:p>
          <a:endParaRPr lang="en-US"/>
        </a:p>
      </dgm:t>
    </dgm:pt>
    <dgm:pt modelId="{D4AFC86E-BD2E-4EF8-BBEB-44215B5EEA32}" type="parTrans" cxnId="{4B317F57-B620-4F46-BECA-2A375C905B0E}">
      <dgm:prSet/>
      <dgm:spPr/>
      <dgm:t>
        <a:bodyPr/>
        <a:lstStyle/>
        <a:p>
          <a:endParaRPr lang="en-US"/>
        </a:p>
      </dgm:t>
    </dgm:pt>
    <dgm:pt modelId="{A82F1338-C519-4EBE-B84A-D0D65873098A}">
      <dgm:prSet custT="1"/>
      <dgm:spPr/>
      <dgm:t>
        <a:bodyPr/>
        <a:lstStyle/>
        <a:p>
          <a:r>
            <a:rPr lang="en-US" sz="1600" b="0" i="0">
              <a:latin typeface="Arial" panose="020B0604020202020204" pitchFamily="34" charset="0"/>
              <a:cs typeface="Arial" panose="020B0604020202020204" pitchFamily="34" charset="0"/>
            </a:rPr>
            <a:t>Highly </a:t>
          </a:r>
          <a:r>
            <a:rPr lang="en-US" sz="1600" b="1" i="0">
              <a:latin typeface="Arial" panose="020B0604020202020204" pitchFamily="34" charset="0"/>
              <a:cs typeface="Arial" panose="020B0604020202020204" pitchFamily="34" charset="0"/>
            </a:rPr>
            <a:t>optimized for performance</a:t>
          </a:r>
          <a:endParaRPr lang="en-US" sz="1600" dirty="0">
            <a:latin typeface="Arial" panose="020B0604020202020204" pitchFamily="34" charset="0"/>
            <a:cs typeface="Arial" panose="020B0604020202020204" pitchFamily="34" charset="0"/>
          </a:endParaRPr>
        </a:p>
      </dgm:t>
    </dgm:pt>
    <dgm:pt modelId="{96B83D6E-E26A-47FE-AE42-35FA1608633F}" type="sibTrans" cxnId="{56E94537-87A1-4F93-A926-ECFBC87A5AA1}">
      <dgm:prSet/>
      <dgm:spPr/>
      <dgm:t>
        <a:bodyPr/>
        <a:lstStyle/>
        <a:p>
          <a:endParaRPr lang="en-US"/>
        </a:p>
      </dgm:t>
    </dgm:pt>
    <dgm:pt modelId="{BA2AA20C-6219-4B6F-A874-A72B0D7D4AD1}" type="parTrans" cxnId="{56E94537-87A1-4F93-A926-ECFBC87A5AA1}">
      <dgm:prSet/>
      <dgm:spPr/>
      <dgm:t>
        <a:bodyPr/>
        <a:lstStyle/>
        <a:p>
          <a:endParaRPr lang="en-US"/>
        </a:p>
      </dgm:t>
    </dgm:pt>
    <dgm:pt modelId="{DDB3F5C8-9FF0-41A0-9EC7-D644A743203B}" type="pres">
      <dgm:prSet presAssocID="{DFE28E27-3FE4-41A3-B891-9BFCCC171AC6}" presName="root" presStyleCnt="0">
        <dgm:presLayoutVars>
          <dgm:dir/>
          <dgm:resizeHandles val="exact"/>
        </dgm:presLayoutVars>
      </dgm:prSet>
      <dgm:spPr/>
    </dgm:pt>
    <dgm:pt modelId="{8FC623CF-5E2D-48EB-993C-157667C54B69}" type="pres">
      <dgm:prSet presAssocID="{E2AA7A93-3025-4772-9CD8-04613D209597}" presName="compNode" presStyleCnt="0"/>
      <dgm:spPr/>
    </dgm:pt>
    <dgm:pt modelId="{B38BB8F9-C80D-4EE5-AEAE-22AC83FDE614}" type="pres">
      <dgm:prSet presAssocID="{E2AA7A93-3025-4772-9CD8-04613D209597}"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9B9E259-1F75-4588-89F5-7F7A533A7048}" type="pres">
      <dgm:prSet presAssocID="{E2AA7A93-3025-4772-9CD8-04613D209597}" presName="iconSpace" presStyleCnt="0"/>
      <dgm:spPr/>
    </dgm:pt>
    <dgm:pt modelId="{B05DFF7F-9D18-4FB1-A8B7-AF290A445D9F}" type="pres">
      <dgm:prSet presAssocID="{E2AA7A93-3025-4772-9CD8-04613D209597}" presName="parTx" presStyleLbl="revTx" presStyleIdx="0" presStyleCnt="4">
        <dgm:presLayoutVars>
          <dgm:chMax val="0"/>
          <dgm:chPref val="0"/>
        </dgm:presLayoutVars>
      </dgm:prSet>
      <dgm:spPr/>
    </dgm:pt>
    <dgm:pt modelId="{0EE82096-5CF1-49D6-8C23-966CF736AAD3}" type="pres">
      <dgm:prSet presAssocID="{E2AA7A93-3025-4772-9CD8-04613D209597}" presName="txSpace" presStyleCnt="0"/>
      <dgm:spPr/>
    </dgm:pt>
    <dgm:pt modelId="{5B86B790-07ED-4F7B-9547-952D51BB8CCB}" type="pres">
      <dgm:prSet presAssocID="{E2AA7A93-3025-4772-9CD8-04613D209597}" presName="desTx" presStyleLbl="revTx" presStyleIdx="1" presStyleCnt="4">
        <dgm:presLayoutVars/>
      </dgm:prSet>
      <dgm:spPr/>
    </dgm:pt>
    <dgm:pt modelId="{7641F641-A6FF-4435-B0CF-4CA383167E2F}" type="pres">
      <dgm:prSet presAssocID="{97DC58B2-78A9-4DA5-B3FD-F582566B9454}" presName="sibTrans" presStyleCnt="0"/>
      <dgm:spPr/>
    </dgm:pt>
    <dgm:pt modelId="{2B4F52AC-60AD-4541-B759-391A96610046}" type="pres">
      <dgm:prSet presAssocID="{6B60E4A2-71EB-4681-ABDF-B98F1EB573E8}" presName="compNode" presStyleCnt="0"/>
      <dgm:spPr/>
    </dgm:pt>
    <dgm:pt modelId="{54876D27-3B44-49F6-A476-1EECA1C361CD}" type="pres">
      <dgm:prSet presAssocID="{6B60E4A2-71EB-4681-ABDF-B98F1EB573E8}"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79142D82-4A6C-4467-ADB2-0011AF42AE14}" type="pres">
      <dgm:prSet presAssocID="{6B60E4A2-71EB-4681-ABDF-B98F1EB573E8}" presName="iconSpace" presStyleCnt="0"/>
      <dgm:spPr/>
    </dgm:pt>
    <dgm:pt modelId="{BC573F98-9FDC-49AE-97A0-0517CDFCBD99}" type="pres">
      <dgm:prSet presAssocID="{6B60E4A2-71EB-4681-ABDF-B98F1EB573E8}" presName="parTx" presStyleLbl="revTx" presStyleIdx="2" presStyleCnt="4" custLinFactNeighborX="-95" custLinFactNeighborY="-12222">
        <dgm:presLayoutVars>
          <dgm:chMax val="0"/>
          <dgm:chPref val="0"/>
        </dgm:presLayoutVars>
      </dgm:prSet>
      <dgm:spPr/>
    </dgm:pt>
    <dgm:pt modelId="{590CF71F-1641-40BF-8004-5261A36494F0}" type="pres">
      <dgm:prSet presAssocID="{6B60E4A2-71EB-4681-ABDF-B98F1EB573E8}" presName="txSpace" presStyleCnt="0"/>
      <dgm:spPr/>
    </dgm:pt>
    <dgm:pt modelId="{5EF0DEA1-7DB7-4376-B072-1D0B562FB170}" type="pres">
      <dgm:prSet presAssocID="{6B60E4A2-71EB-4681-ABDF-B98F1EB573E8}" presName="desTx" presStyleLbl="revTx" presStyleIdx="3" presStyleCnt="4" custLinFactY="-207000000" custLinFactNeighborX="744" custLinFactNeighborY="-207026618">
        <dgm:presLayoutVars/>
      </dgm:prSet>
      <dgm:spPr/>
    </dgm:pt>
  </dgm:ptLst>
  <dgm:cxnLst>
    <dgm:cxn modelId="{400AB91B-35A9-4D45-AD5A-C7307B6011C9}" type="presOf" srcId="{A82F1338-C519-4EBE-B84A-D0D65873098A}" destId="{5EF0DEA1-7DB7-4376-B072-1D0B562FB170}" srcOrd="0" destOrd="4" presId="urn:microsoft.com/office/officeart/2018/2/layout/IconLabelDescriptionList"/>
    <dgm:cxn modelId="{E66F3E22-1F50-4919-BEB8-E6DEC55E051C}" srcId="{6B60E4A2-71EB-4681-ABDF-B98F1EB573E8}" destId="{6A655315-B3B2-499A-B6F8-9BEF2D457161}" srcOrd="0" destOrd="0" parTransId="{FC252B51-8E6E-477E-BCAD-CC93720CD6DF}" sibTransId="{F0BEF6C1-9318-4583-AEC5-104CA3B8685E}"/>
    <dgm:cxn modelId="{15A06324-5E0C-4A04-8AA3-49CFDFFC5FE0}" srcId="{6B60E4A2-71EB-4681-ABDF-B98F1EB573E8}" destId="{EBF75AF4-6A43-4FE5-871E-A4FAF6303239}" srcOrd="2" destOrd="0" parTransId="{75466C63-F583-43DA-9392-2008CA8F5AF7}" sibTransId="{6CBA0A94-E8EA-4858-8DCA-3961C587A0D4}"/>
    <dgm:cxn modelId="{B7FF5228-44D0-41E0-A846-DF06DF4870B3}" type="presOf" srcId="{B4C47CB6-5CB1-4177-BE09-91FB61807A91}" destId="{5EF0DEA1-7DB7-4376-B072-1D0B562FB170}" srcOrd="0" destOrd="3" presId="urn:microsoft.com/office/officeart/2018/2/layout/IconLabelDescriptionList"/>
    <dgm:cxn modelId="{C9D37833-2B0B-4DBE-895F-76A8CFCDEE23}" type="presOf" srcId="{A5899A56-22E5-48DC-B557-37E0B081EFDF}" destId="{5EF0DEA1-7DB7-4376-B072-1D0B562FB170}" srcOrd="0" destOrd="1" presId="urn:microsoft.com/office/officeart/2018/2/layout/IconLabelDescriptionList"/>
    <dgm:cxn modelId="{56E94537-87A1-4F93-A926-ECFBC87A5AA1}" srcId="{6B60E4A2-71EB-4681-ABDF-B98F1EB573E8}" destId="{A82F1338-C519-4EBE-B84A-D0D65873098A}" srcOrd="4" destOrd="0" parTransId="{BA2AA20C-6219-4B6F-A874-A72B0D7D4AD1}" sibTransId="{96B83D6E-E26A-47FE-AE42-35FA1608633F}"/>
    <dgm:cxn modelId="{97F03047-803F-47D6-896D-95CA87E0CC1A}" srcId="{DFE28E27-3FE4-41A3-B891-9BFCCC171AC6}" destId="{6B60E4A2-71EB-4681-ABDF-B98F1EB573E8}" srcOrd="1" destOrd="0" parTransId="{1B2EC23C-05B9-4B73-95D7-9DF17924BDBF}" sibTransId="{C930BCFF-F01F-475F-BA4A-34C44FD38A1D}"/>
    <dgm:cxn modelId="{4B317F57-B620-4F46-BECA-2A375C905B0E}" srcId="{6B60E4A2-71EB-4681-ABDF-B98F1EB573E8}" destId="{B4C47CB6-5CB1-4177-BE09-91FB61807A91}" srcOrd="3" destOrd="0" parTransId="{D4AFC86E-BD2E-4EF8-BBEB-44215B5EEA32}" sibTransId="{815D8F7F-006F-4BB4-BA3F-A7F2C35EBAAC}"/>
    <dgm:cxn modelId="{4DA03F7C-2FF3-4170-A764-68EFA7FA13A1}" type="presOf" srcId="{6A655315-B3B2-499A-B6F8-9BEF2D457161}" destId="{5EF0DEA1-7DB7-4376-B072-1D0B562FB170}" srcOrd="0" destOrd="0" presId="urn:microsoft.com/office/officeart/2018/2/layout/IconLabelDescriptionList"/>
    <dgm:cxn modelId="{8A266A80-0A94-4074-8024-E2BAC51A3514}" srcId="{6B60E4A2-71EB-4681-ABDF-B98F1EB573E8}" destId="{A5899A56-22E5-48DC-B557-37E0B081EFDF}" srcOrd="1" destOrd="0" parTransId="{04E9D484-2D27-46DE-81BA-FE3F1961E38E}" sibTransId="{EA292548-4DC8-45CC-8B75-0536024F1BF0}"/>
    <dgm:cxn modelId="{2F4DF68A-6AD5-46AA-9F71-0D1F833EBD95}" srcId="{DFE28E27-3FE4-41A3-B891-9BFCCC171AC6}" destId="{E2AA7A93-3025-4772-9CD8-04613D209597}" srcOrd="0" destOrd="0" parTransId="{3D6F80D3-2730-44BE-A356-FB36A0F906D2}" sibTransId="{97DC58B2-78A9-4DA5-B3FD-F582566B9454}"/>
    <dgm:cxn modelId="{D70BC896-5526-4A09-96C1-655FD078072A}" type="presOf" srcId="{EBF75AF4-6A43-4FE5-871E-A4FAF6303239}" destId="{5EF0DEA1-7DB7-4376-B072-1D0B562FB170}" srcOrd="0" destOrd="2" presId="urn:microsoft.com/office/officeart/2018/2/layout/IconLabelDescriptionList"/>
    <dgm:cxn modelId="{DD04B4A4-F8BC-42DA-BFEC-63216D6D26E2}" type="presOf" srcId="{DFE28E27-3FE4-41A3-B891-9BFCCC171AC6}" destId="{DDB3F5C8-9FF0-41A0-9EC7-D644A743203B}" srcOrd="0" destOrd="0" presId="urn:microsoft.com/office/officeart/2018/2/layout/IconLabelDescriptionList"/>
    <dgm:cxn modelId="{623CF5A7-7114-4B0F-80BB-82B8F3A3C7F4}" type="presOf" srcId="{E2AA7A93-3025-4772-9CD8-04613D209597}" destId="{B05DFF7F-9D18-4FB1-A8B7-AF290A445D9F}" srcOrd="0" destOrd="0" presId="urn:microsoft.com/office/officeart/2018/2/layout/IconLabelDescriptionList"/>
    <dgm:cxn modelId="{77A774FE-B6DA-4B8C-83E4-F1692959E94A}" type="presOf" srcId="{6B60E4A2-71EB-4681-ABDF-B98F1EB573E8}" destId="{BC573F98-9FDC-49AE-97A0-0517CDFCBD99}" srcOrd="0" destOrd="0" presId="urn:microsoft.com/office/officeart/2018/2/layout/IconLabelDescriptionList"/>
    <dgm:cxn modelId="{C10DD0D5-FCCE-4A93-B0F1-C0B64F3534B2}" type="presParOf" srcId="{DDB3F5C8-9FF0-41A0-9EC7-D644A743203B}" destId="{8FC623CF-5E2D-48EB-993C-157667C54B69}" srcOrd="0" destOrd="0" presId="urn:microsoft.com/office/officeart/2018/2/layout/IconLabelDescriptionList"/>
    <dgm:cxn modelId="{43EE1A9A-32FC-4CBE-A605-FC874E6CEC5E}" type="presParOf" srcId="{8FC623CF-5E2D-48EB-993C-157667C54B69}" destId="{B38BB8F9-C80D-4EE5-AEAE-22AC83FDE614}" srcOrd="0" destOrd="0" presId="urn:microsoft.com/office/officeart/2018/2/layout/IconLabelDescriptionList"/>
    <dgm:cxn modelId="{CB9DB33B-93E6-47B2-8CF3-3F16A71896D1}" type="presParOf" srcId="{8FC623CF-5E2D-48EB-993C-157667C54B69}" destId="{A9B9E259-1F75-4588-89F5-7F7A533A7048}" srcOrd="1" destOrd="0" presId="urn:microsoft.com/office/officeart/2018/2/layout/IconLabelDescriptionList"/>
    <dgm:cxn modelId="{D69BBC44-5384-4C26-9A18-2D037BC5556A}" type="presParOf" srcId="{8FC623CF-5E2D-48EB-993C-157667C54B69}" destId="{B05DFF7F-9D18-4FB1-A8B7-AF290A445D9F}" srcOrd="2" destOrd="0" presId="urn:microsoft.com/office/officeart/2018/2/layout/IconLabelDescriptionList"/>
    <dgm:cxn modelId="{D5B6E194-9892-4DC7-B73E-ED61EF7D2B28}" type="presParOf" srcId="{8FC623CF-5E2D-48EB-993C-157667C54B69}" destId="{0EE82096-5CF1-49D6-8C23-966CF736AAD3}" srcOrd="3" destOrd="0" presId="urn:microsoft.com/office/officeart/2018/2/layout/IconLabelDescriptionList"/>
    <dgm:cxn modelId="{291DFE3B-4EB8-486C-B219-C982B0926A39}" type="presParOf" srcId="{8FC623CF-5E2D-48EB-993C-157667C54B69}" destId="{5B86B790-07ED-4F7B-9547-952D51BB8CCB}" srcOrd="4" destOrd="0" presId="urn:microsoft.com/office/officeart/2018/2/layout/IconLabelDescriptionList"/>
    <dgm:cxn modelId="{AFDEAABE-853A-49FD-88C3-7CC842BD9B79}" type="presParOf" srcId="{DDB3F5C8-9FF0-41A0-9EC7-D644A743203B}" destId="{7641F641-A6FF-4435-B0CF-4CA383167E2F}" srcOrd="1" destOrd="0" presId="urn:microsoft.com/office/officeart/2018/2/layout/IconLabelDescriptionList"/>
    <dgm:cxn modelId="{BD51E4B1-A514-4A22-9A5C-CFE4F4B8C3A6}" type="presParOf" srcId="{DDB3F5C8-9FF0-41A0-9EC7-D644A743203B}" destId="{2B4F52AC-60AD-4541-B759-391A96610046}" srcOrd="2" destOrd="0" presId="urn:microsoft.com/office/officeart/2018/2/layout/IconLabelDescriptionList"/>
    <dgm:cxn modelId="{5D719A32-246C-41AE-BFBA-204E16C53139}" type="presParOf" srcId="{2B4F52AC-60AD-4541-B759-391A96610046}" destId="{54876D27-3B44-49F6-A476-1EECA1C361CD}" srcOrd="0" destOrd="0" presId="urn:microsoft.com/office/officeart/2018/2/layout/IconLabelDescriptionList"/>
    <dgm:cxn modelId="{2F156549-0A95-4B92-ACE4-19304B940D1B}" type="presParOf" srcId="{2B4F52AC-60AD-4541-B759-391A96610046}" destId="{79142D82-4A6C-4467-ADB2-0011AF42AE14}" srcOrd="1" destOrd="0" presId="urn:microsoft.com/office/officeart/2018/2/layout/IconLabelDescriptionList"/>
    <dgm:cxn modelId="{F06E85AD-771E-4443-80EB-2C577DDB9D29}" type="presParOf" srcId="{2B4F52AC-60AD-4541-B759-391A96610046}" destId="{BC573F98-9FDC-49AE-97A0-0517CDFCBD99}" srcOrd="2" destOrd="0" presId="urn:microsoft.com/office/officeart/2018/2/layout/IconLabelDescriptionList"/>
    <dgm:cxn modelId="{5E153E7B-42E3-4F10-A3A4-64B5D6F01E9E}" type="presParOf" srcId="{2B4F52AC-60AD-4541-B759-391A96610046}" destId="{590CF71F-1641-40BF-8004-5261A36494F0}" srcOrd="3" destOrd="0" presId="urn:microsoft.com/office/officeart/2018/2/layout/IconLabelDescriptionList"/>
    <dgm:cxn modelId="{7C87F632-5501-463D-9D21-B2E1057A322A}" type="presParOf" srcId="{2B4F52AC-60AD-4541-B759-391A96610046}" destId="{5EF0DEA1-7DB7-4376-B072-1D0B562FB17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8D3E4C-A3E8-4A94-91E9-E5132714F98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4ABA4E9-18A4-4F44-8922-BFFC6C556DE1}">
      <dgm:prSet/>
      <dgm:spPr/>
      <dgm:t>
        <a:bodyPr/>
        <a:lstStyle/>
        <a:p>
          <a:pPr>
            <a:defRPr cap="all"/>
          </a:pPr>
          <a:r>
            <a:rPr lang="en-US" b="0" i="0"/>
            <a:t>multi-platform data visualization library </a:t>
          </a:r>
          <a:endParaRPr lang="en-US"/>
        </a:p>
      </dgm:t>
    </dgm:pt>
    <dgm:pt modelId="{8B971650-111E-4C95-82C2-98C18903DB5A}" type="parTrans" cxnId="{F3144CC6-C6B6-4C5C-B840-CB6F723E4ACA}">
      <dgm:prSet/>
      <dgm:spPr/>
      <dgm:t>
        <a:bodyPr/>
        <a:lstStyle/>
        <a:p>
          <a:endParaRPr lang="en-US"/>
        </a:p>
      </dgm:t>
    </dgm:pt>
    <dgm:pt modelId="{2A35443A-F829-4162-9884-D4E18818D84F}" type="sibTrans" cxnId="{F3144CC6-C6B6-4C5C-B840-CB6F723E4ACA}">
      <dgm:prSet/>
      <dgm:spPr/>
      <dgm:t>
        <a:bodyPr/>
        <a:lstStyle/>
        <a:p>
          <a:endParaRPr lang="en-US"/>
        </a:p>
      </dgm:t>
    </dgm:pt>
    <dgm:pt modelId="{2CA29DCD-E9E1-49C4-B508-B5C26D5EFE5B}">
      <dgm:prSet/>
      <dgm:spPr/>
      <dgm:t>
        <a:bodyPr/>
        <a:lstStyle/>
        <a:p>
          <a:pPr>
            <a:defRPr cap="all"/>
          </a:pPr>
          <a:r>
            <a:rPr lang="en-US" b="0" i="0"/>
            <a:t>allows us visual access to huge amounts of data in easily digestible visuals. </a:t>
          </a:r>
          <a:endParaRPr lang="en-US"/>
        </a:p>
      </dgm:t>
    </dgm:pt>
    <dgm:pt modelId="{894F7B57-B5BC-49F8-AB06-17520E288319}" type="parTrans" cxnId="{B8D39937-4A7F-490E-A7B8-3E8AED33317F}">
      <dgm:prSet/>
      <dgm:spPr/>
      <dgm:t>
        <a:bodyPr/>
        <a:lstStyle/>
        <a:p>
          <a:endParaRPr lang="en-US"/>
        </a:p>
      </dgm:t>
    </dgm:pt>
    <dgm:pt modelId="{04D5D915-1AA3-4F83-8A1C-D56394CB163D}" type="sibTrans" cxnId="{B8D39937-4A7F-490E-A7B8-3E8AED33317F}">
      <dgm:prSet/>
      <dgm:spPr/>
      <dgm:t>
        <a:bodyPr/>
        <a:lstStyle/>
        <a:p>
          <a:endParaRPr lang="en-US"/>
        </a:p>
      </dgm:t>
    </dgm:pt>
    <dgm:pt modelId="{65535897-B7E4-4262-B104-A92A4AA6FA25}">
      <dgm:prSet/>
      <dgm:spPr/>
      <dgm:t>
        <a:bodyPr/>
        <a:lstStyle/>
        <a:p>
          <a:pPr>
            <a:defRPr cap="all"/>
          </a:pPr>
          <a:r>
            <a:rPr lang="en-US" b="0" i="0"/>
            <a:t>consists of several plots like line, bar, scatter, histogram</a:t>
          </a:r>
          <a:endParaRPr lang="en-US"/>
        </a:p>
      </dgm:t>
    </dgm:pt>
    <dgm:pt modelId="{0EE5401A-EC33-456F-8A5D-65F4D086FECD}" type="parTrans" cxnId="{5406EC3D-5ECB-48BE-B480-84B200F18EA1}">
      <dgm:prSet/>
      <dgm:spPr/>
      <dgm:t>
        <a:bodyPr/>
        <a:lstStyle/>
        <a:p>
          <a:endParaRPr lang="en-US"/>
        </a:p>
      </dgm:t>
    </dgm:pt>
    <dgm:pt modelId="{A914E9E3-3D28-41F6-A5E4-4095BFF9DB81}" type="sibTrans" cxnId="{5406EC3D-5ECB-48BE-B480-84B200F18EA1}">
      <dgm:prSet/>
      <dgm:spPr/>
      <dgm:t>
        <a:bodyPr/>
        <a:lstStyle/>
        <a:p>
          <a:endParaRPr lang="en-US"/>
        </a:p>
      </dgm:t>
    </dgm:pt>
    <dgm:pt modelId="{347D4E69-92ED-44DB-81FE-1B69214FA7B5}">
      <dgm:prSet/>
      <dgm:spPr/>
      <dgm:t>
        <a:bodyPr/>
        <a:lstStyle/>
        <a:p>
          <a:pPr>
            <a:defRPr cap="all"/>
          </a:pPr>
          <a:r>
            <a:rPr lang="en-US" b="0" i="0"/>
            <a:t>Using one-liners to generate basic plots in matplotlib is fairly simple, but </a:t>
          </a:r>
          <a:endParaRPr lang="en-US"/>
        </a:p>
      </dgm:t>
    </dgm:pt>
    <dgm:pt modelId="{2D6F095F-1D6E-47CE-81E3-DFDBD6BAD3EF}" type="parTrans" cxnId="{544FBD9C-D896-4976-8366-4FB1A2CE9339}">
      <dgm:prSet/>
      <dgm:spPr/>
      <dgm:t>
        <a:bodyPr/>
        <a:lstStyle/>
        <a:p>
          <a:endParaRPr lang="en-US"/>
        </a:p>
      </dgm:t>
    </dgm:pt>
    <dgm:pt modelId="{E73B2331-35FB-45EC-B361-C5F93A78D202}" type="sibTrans" cxnId="{544FBD9C-D896-4976-8366-4FB1A2CE9339}">
      <dgm:prSet/>
      <dgm:spPr/>
      <dgm:t>
        <a:bodyPr/>
        <a:lstStyle/>
        <a:p>
          <a:endParaRPr lang="en-US"/>
        </a:p>
      </dgm:t>
    </dgm:pt>
    <dgm:pt modelId="{CBFDAA9C-EF77-4665-882A-1BFDCBB5BBC7}">
      <dgm:prSet/>
      <dgm:spPr/>
      <dgm:t>
        <a:bodyPr/>
        <a:lstStyle/>
        <a:p>
          <a:pPr>
            <a:defRPr cap="all"/>
          </a:pPr>
          <a:r>
            <a:rPr lang="en-US" b="0" i="0"/>
            <a:t>skillfully commanding the remaining 98% of the library can be daunting.</a:t>
          </a:r>
          <a:endParaRPr lang="en-US"/>
        </a:p>
      </dgm:t>
    </dgm:pt>
    <dgm:pt modelId="{21A5173F-E62B-4C3E-A057-73782DA8F9F2}" type="parTrans" cxnId="{7549C9B9-13B9-46DB-8942-F219FD0EFC4D}">
      <dgm:prSet/>
      <dgm:spPr/>
      <dgm:t>
        <a:bodyPr/>
        <a:lstStyle/>
        <a:p>
          <a:endParaRPr lang="en-US"/>
        </a:p>
      </dgm:t>
    </dgm:pt>
    <dgm:pt modelId="{411F5879-6569-4FAD-97BC-F2E13183B976}" type="sibTrans" cxnId="{7549C9B9-13B9-46DB-8942-F219FD0EFC4D}">
      <dgm:prSet/>
      <dgm:spPr/>
      <dgm:t>
        <a:bodyPr/>
        <a:lstStyle/>
        <a:p>
          <a:endParaRPr lang="en-US"/>
        </a:p>
      </dgm:t>
    </dgm:pt>
    <dgm:pt modelId="{5B3B0338-82E8-44D7-99EA-46ADBFE4A185}" type="pres">
      <dgm:prSet presAssocID="{A48D3E4C-A3E8-4A94-91E9-E5132714F983}" presName="root" presStyleCnt="0">
        <dgm:presLayoutVars>
          <dgm:dir/>
          <dgm:resizeHandles val="exact"/>
        </dgm:presLayoutVars>
      </dgm:prSet>
      <dgm:spPr/>
    </dgm:pt>
    <dgm:pt modelId="{DC68538A-DB42-4946-A620-CA7C6B635F7A}" type="pres">
      <dgm:prSet presAssocID="{64ABA4E9-18A4-4F44-8922-BFFC6C556DE1}" presName="compNode" presStyleCnt="0"/>
      <dgm:spPr/>
    </dgm:pt>
    <dgm:pt modelId="{416E8981-AD04-4818-B519-2480BD3E062F}" type="pres">
      <dgm:prSet presAssocID="{64ABA4E9-18A4-4F44-8922-BFFC6C556DE1}" presName="iconBgRect" presStyleLbl="bgShp" presStyleIdx="0" presStyleCnt="5"/>
      <dgm:spPr/>
    </dgm:pt>
    <dgm:pt modelId="{79414939-E755-41F5-B52F-3D3737382544}" type="pres">
      <dgm:prSet presAssocID="{64ABA4E9-18A4-4F44-8922-BFFC6C556D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863E3C3-154B-40C1-9F25-2CD9684998D9}" type="pres">
      <dgm:prSet presAssocID="{64ABA4E9-18A4-4F44-8922-BFFC6C556DE1}" presName="spaceRect" presStyleCnt="0"/>
      <dgm:spPr/>
    </dgm:pt>
    <dgm:pt modelId="{51A18812-C750-4C97-B514-7725182256FD}" type="pres">
      <dgm:prSet presAssocID="{64ABA4E9-18A4-4F44-8922-BFFC6C556DE1}" presName="textRect" presStyleLbl="revTx" presStyleIdx="0" presStyleCnt="5">
        <dgm:presLayoutVars>
          <dgm:chMax val="1"/>
          <dgm:chPref val="1"/>
        </dgm:presLayoutVars>
      </dgm:prSet>
      <dgm:spPr/>
    </dgm:pt>
    <dgm:pt modelId="{9EED5620-80B3-4EEA-871A-A8860526F4F9}" type="pres">
      <dgm:prSet presAssocID="{2A35443A-F829-4162-9884-D4E18818D84F}" presName="sibTrans" presStyleCnt="0"/>
      <dgm:spPr/>
    </dgm:pt>
    <dgm:pt modelId="{5A3192D1-6EF9-4588-BD7F-CB2AFD35CCF3}" type="pres">
      <dgm:prSet presAssocID="{2CA29DCD-E9E1-49C4-B508-B5C26D5EFE5B}" presName="compNode" presStyleCnt="0"/>
      <dgm:spPr/>
    </dgm:pt>
    <dgm:pt modelId="{01E19549-7410-489C-B14C-BDB9247161E8}" type="pres">
      <dgm:prSet presAssocID="{2CA29DCD-E9E1-49C4-B508-B5C26D5EFE5B}" presName="iconBgRect" presStyleLbl="bgShp" presStyleIdx="1" presStyleCnt="5"/>
      <dgm:spPr/>
    </dgm:pt>
    <dgm:pt modelId="{1008897D-91CC-47D4-B915-75AF777633A6}" type="pres">
      <dgm:prSet presAssocID="{2CA29DCD-E9E1-49C4-B508-B5C26D5EFE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C560DCE6-5D33-43A6-94E1-0378D3383BCC}" type="pres">
      <dgm:prSet presAssocID="{2CA29DCD-E9E1-49C4-B508-B5C26D5EFE5B}" presName="spaceRect" presStyleCnt="0"/>
      <dgm:spPr/>
    </dgm:pt>
    <dgm:pt modelId="{57247273-36DF-470C-97A7-B95849FAC2BF}" type="pres">
      <dgm:prSet presAssocID="{2CA29DCD-E9E1-49C4-B508-B5C26D5EFE5B}" presName="textRect" presStyleLbl="revTx" presStyleIdx="1" presStyleCnt="5">
        <dgm:presLayoutVars>
          <dgm:chMax val="1"/>
          <dgm:chPref val="1"/>
        </dgm:presLayoutVars>
      </dgm:prSet>
      <dgm:spPr/>
    </dgm:pt>
    <dgm:pt modelId="{C6663D47-A622-4BD1-B2F5-E9CCCE97401F}" type="pres">
      <dgm:prSet presAssocID="{04D5D915-1AA3-4F83-8A1C-D56394CB163D}" presName="sibTrans" presStyleCnt="0"/>
      <dgm:spPr/>
    </dgm:pt>
    <dgm:pt modelId="{2B9426DE-729C-4B19-9EA5-7CEB1D1BBB7C}" type="pres">
      <dgm:prSet presAssocID="{65535897-B7E4-4262-B104-A92A4AA6FA25}" presName="compNode" presStyleCnt="0"/>
      <dgm:spPr/>
    </dgm:pt>
    <dgm:pt modelId="{B00FBF0F-31A6-4605-B508-9C8C311D3315}" type="pres">
      <dgm:prSet presAssocID="{65535897-B7E4-4262-B104-A92A4AA6FA25}" presName="iconBgRect" presStyleLbl="bgShp" presStyleIdx="2" presStyleCnt="5"/>
      <dgm:spPr/>
    </dgm:pt>
    <dgm:pt modelId="{ECBD13CC-B57C-4394-A29B-0AE8C07B5792}" type="pres">
      <dgm:prSet presAssocID="{65535897-B7E4-4262-B104-A92A4AA6FA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yramid with Levels"/>
        </a:ext>
      </dgm:extLst>
    </dgm:pt>
    <dgm:pt modelId="{588A442F-A4CC-40DA-B740-DFB7EE7E0917}" type="pres">
      <dgm:prSet presAssocID="{65535897-B7E4-4262-B104-A92A4AA6FA25}" presName="spaceRect" presStyleCnt="0"/>
      <dgm:spPr/>
    </dgm:pt>
    <dgm:pt modelId="{F41C1C09-1C61-49F5-BED4-F4F6D996B830}" type="pres">
      <dgm:prSet presAssocID="{65535897-B7E4-4262-B104-A92A4AA6FA25}" presName="textRect" presStyleLbl="revTx" presStyleIdx="2" presStyleCnt="5">
        <dgm:presLayoutVars>
          <dgm:chMax val="1"/>
          <dgm:chPref val="1"/>
        </dgm:presLayoutVars>
      </dgm:prSet>
      <dgm:spPr/>
    </dgm:pt>
    <dgm:pt modelId="{96E024C2-98B7-4E5E-9384-CC32DDDA12AF}" type="pres">
      <dgm:prSet presAssocID="{A914E9E3-3D28-41F6-A5E4-4095BFF9DB81}" presName="sibTrans" presStyleCnt="0"/>
      <dgm:spPr/>
    </dgm:pt>
    <dgm:pt modelId="{08221DA3-C5FD-4A1E-A367-7A8E3C3EDA9D}" type="pres">
      <dgm:prSet presAssocID="{347D4E69-92ED-44DB-81FE-1B69214FA7B5}" presName="compNode" presStyleCnt="0"/>
      <dgm:spPr/>
    </dgm:pt>
    <dgm:pt modelId="{956A8E39-EF60-442A-8098-C7E5D5526FB9}" type="pres">
      <dgm:prSet presAssocID="{347D4E69-92ED-44DB-81FE-1B69214FA7B5}" presName="iconBgRect" presStyleLbl="bgShp" presStyleIdx="3" presStyleCnt="5"/>
      <dgm:spPr/>
    </dgm:pt>
    <dgm:pt modelId="{1E7CA9BA-48FB-4448-977A-C960FD2237ED}" type="pres">
      <dgm:prSet presAssocID="{347D4E69-92ED-44DB-81FE-1B69214FA7B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11B10397-BEBC-4422-A466-421ED10327D6}" type="pres">
      <dgm:prSet presAssocID="{347D4E69-92ED-44DB-81FE-1B69214FA7B5}" presName="spaceRect" presStyleCnt="0"/>
      <dgm:spPr/>
    </dgm:pt>
    <dgm:pt modelId="{2BE8990E-A2B9-4867-BB52-F4B195823253}" type="pres">
      <dgm:prSet presAssocID="{347D4E69-92ED-44DB-81FE-1B69214FA7B5}" presName="textRect" presStyleLbl="revTx" presStyleIdx="3" presStyleCnt="5">
        <dgm:presLayoutVars>
          <dgm:chMax val="1"/>
          <dgm:chPref val="1"/>
        </dgm:presLayoutVars>
      </dgm:prSet>
      <dgm:spPr/>
    </dgm:pt>
    <dgm:pt modelId="{2000E5A7-20D3-4C4B-AB49-20420B21B299}" type="pres">
      <dgm:prSet presAssocID="{E73B2331-35FB-45EC-B361-C5F93A78D202}" presName="sibTrans" presStyleCnt="0"/>
      <dgm:spPr/>
    </dgm:pt>
    <dgm:pt modelId="{2777C2AE-6EE7-454D-A84D-FC7BDE63CD40}" type="pres">
      <dgm:prSet presAssocID="{CBFDAA9C-EF77-4665-882A-1BFDCBB5BBC7}" presName="compNode" presStyleCnt="0"/>
      <dgm:spPr/>
    </dgm:pt>
    <dgm:pt modelId="{31F1332B-B2FA-4446-A8DB-364A98547350}" type="pres">
      <dgm:prSet presAssocID="{CBFDAA9C-EF77-4665-882A-1BFDCBB5BBC7}" presName="iconBgRect" presStyleLbl="bgShp" presStyleIdx="4" presStyleCnt="5"/>
      <dgm:spPr/>
    </dgm:pt>
    <dgm:pt modelId="{E9016AA5-D635-4FCD-8D1E-32A25FDACECE}" type="pres">
      <dgm:prSet presAssocID="{CBFDAA9C-EF77-4665-882A-1BFDCBB5BBC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84D2C899-B162-4521-BB51-1EEE79C23B30}" type="pres">
      <dgm:prSet presAssocID="{CBFDAA9C-EF77-4665-882A-1BFDCBB5BBC7}" presName="spaceRect" presStyleCnt="0"/>
      <dgm:spPr/>
    </dgm:pt>
    <dgm:pt modelId="{5A784D38-981A-4688-A9FF-5A25B9E97914}" type="pres">
      <dgm:prSet presAssocID="{CBFDAA9C-EF77-4665-882A-1BFDCBB5BBC7}" presName="textRect" presStyleLbl="revTx" presStyleIdx="4" presStyleCnt="5">
        <dgm:presLayoutVars>
          <dgm:chMax val="1"/>
          <dgm:chPref val="1"/>
        </dgm:presLayoutVars>
      </dgm:prSet>
      <dgm:spPr/>
    </dgm:pt>
  </dgm:ptLst>
  <dgm:cxnLst>
    <dgm:cxn modelId="{36B0B212-61B7-4B82-85C3-504E9FC241D3}" type="presOf" srcId="{65535897-B7E4-4262-B104-A92A4AA6FA25}" destId="{F41C1C09-1C61-49F5-BED4-F4F6D996B830}" srcOrd="0" destOrd="0" presId="urn:microsoft.com/office/officeart/2018/5/layout/IconCircleLabelList"/>
    <dgm:cxn modelId="{66E6E434-76A8-4AC9-8BC1-BBCA8DC63D4C}" type="presOf" srcId="{A48D3E4C-A3E8-4A94-91E9-E5132714F983}" destId="{5B3B0338-82E8-44D7-99EA-46ADBFE4A185}" srcOrd="0" destOrd="0" presId="urn:microsoft.com/office/officeart/2018/5/layout/IconCircleLabelList"/>
    <dgm:cxn modelId="{B8D39937-4A7F-490E-A7B8-3E8AED33317F}" srcId="{A48D3E4C-A3E8-4A94-91E9-E5132714F983}" destId="{2CA29DCD-E9E1-49C4-B508-B5C26D5EFE5B}" srcOrd="1" destOrd="0" parTransId="{894F7B57-B5BC-49F8-AB06-17520E288319}" sibTransId="{04D5D915-1AA3-4F83-8A1C-D56394CB163D}"/>
    <dgm:cxn modelId="{5406EC3D-5ECB-48BE-B480-84B200F18EA1}" srcId="{A48D3E4C-A3E8-4A94-91E9-E5132714F983}" destId="{65535897-B7E4-4262-B104-A92A4AA6FA25}" srcOrd="2" destOrd="0" parTransId="{0EE5401A-EC33-456F-8A5D-65F4D086FECD}" sibTransId="{A914E9E3-3D28-41F6-A5E4-4095BFF9DB81}"/>
    <dgm:cxn modelId="{59AEB842-C508-4DC2-AF29-26ADE3A2663C}" type="presOf" srcId="{64ABA4E9-18A4-4F44-8922-BFFC6C556DE1}" destId="{51A18812-C750-4C97-B514-7725182256FD}" srcOrd="0" destOrd="0" presId="urn:microsoft.com/office/officeart/2018/5/layout/IconCircleLabelList"/>
    <dgm:cxn modelId="{B11FAB77-A87F-457A-8DF5-91DACA822148}" type="presOf" srcId="{2CA29DCD-E9E1-49C4-B508-B5C26D5EFE5B}" destId="{57247273-36DF-470C-97A7-B95849FAC2BF}" srcOrd="0" destOrd="0" presId="urn:microsoft.com/office/officeart/2018/5/layout/IconCircleLabelList"/>
    <dgm:cxn modelId="{F93A6179-5AB2-4D42-B0EC-C0B790C29AA3}" type="presOf" srcId="{347D4E69-92ED-44DB-81FE-1B69214FA7B5}" destId="{2BE8990E-A2B9-4867-BB52-F4B195823253}" srcOrd="0" destOrd="0" presId="urn:microsoft.com/office/officeart/2018/5/layout/IconCircleLabelList"/>
    <dgm:cxn modelId="{544FBD9C-D896-4976-8366-4FB1A2CE9339}" srcId="{A48D3E4C-A3E8-4A94-91E9-E5132714F983}" destId="{347D4E69-92ED-44DB-81FE-1B69214FA7B5}" srcOrd="3" destOrd="0" parTransId="{2D6F095F-1D6E-47CE-81E3-DFDBD6BAD3EF}" sibTransId="{E73B2331-35FB-45EC-B361-C5F93A78D202}"/>
    <dgm:cxn modelId="{7549C9B9-13B9-46DB-8942-F219FD0EFC4D}" srcId="{A48D3E4C-A3E8-4A94-91E9-E5132714F983}" destId="{CBFDAA9C-EF77-4665-882A-1BFDCBB5BBC7}" srcOrd="4" destOrd="0" parTransId="{21A5173F-E62B-4C3E-A057-73782DA8F9F2}" sibTransId="{411F5879-6569-4FAD-97BC-F2E13183B976}"/>
    <dgm:cxn modelId="{F3144CC6-C6B6-4C5C-B840-CB6F723E4ACA}" srcId="{A48D3E4C-A3E8-4A94-91E9-E5132714F983}" destId="{64ABA4E9-18A4-4F44-8922-BFFC6C556DE1}" srcOrd="0" destOrd="0" parTransId="{8B971650-111E-4C95-82C2-98C18903DB5A}" sibTransId="{2A35443A-F829-4162-9884-D4E18818D84F}"/>
    <dgm:cxn modelId="{638052EE-15D3-4511-96C3-F6FD9D1B4BDA}" type="presOf" srcId="{CBFDAA9C-EF77-4665-882A-1BFDCBB5BBC7}" destId="{5A784D38-981A-4688-A9FF-5A25B9E97914}" srcOrd="0" destOrd="0" presId="urn:microsoft.com/office/officeart/2018/5/layout/IconCircleLabelList"/>
    <dgm:cxn modelId="{82737CEE-9F4B-422E-8032-6B7504B03097}" type="presParOf" srcId="{5B3B0338-82E8-44D7-99EA-46ADBFE4A185}" destId="{DC68538A-DB42-4946-A620-CA7C6B635F7A}" srcOrd="0" destOrd="0" presId="urn:microsoft.com/office/officeart/2018/5/layout/IconCircleLabelList"/>
    <dgm:cxn modelId="{3229BB68-85CD-4407-883A-961A1196B01C}" type="presParOf" srcId="{DC68538A-DB42-4946-A620-CA7C6B635F7A}" destId="{416E8981-AD04-4818-B519-2480BD3E062F}" srcOrd="0" destOrd="0" presId="urn:microsoft.com/office/officeart/2018/5/layout/IconCircleLabelList"/>
    <dgm:cxn modelId="{57152008-BF68-4B06-BC04-6F85F475912C}" type="presParOf" srcId="{DC68538A-DB42-4946-A620-CA7C6B635F7A}" destId="{79414939-E755-41F5-B52F-3D3737382544}" srcOrd="1" destOrd="0" presId="urn:microsoft.com/office/officeart/2018/5/layout/IconCircleLabelList"/>
    <dgm:cxn modelId="{826B59ED-404E-42D6-BB1B-A9ABC3CA39EE}" type="presParOf" srcId="{DC68538A-DB42-4946-A620-CA7C6B635F7A}" destId="{B863E3C3-154B-40C1-9F25-2CD9684998D9}" srcOrd="2" destOrd="0" presId="urn:microsoft.com/office/officeart/2018/5/layout/IconCircleLabelList"/>
    <dgm:cxn modelId="{82F8C8CB-53C7-4A0D-BE6F-6A2DDCB414A0}" type="presParOf" srcId="{DC68538A-DB42-4946-A620-CA7C6B635F7A}" destId="{51A18812-C750-4C97-B514-7725182256FD}" srcOrd="3" destOrd="0" presId="urn:microsoft.com/office/officeart/2018/5/layout/IconCircleLabelList"/>
    <dgm:cxn modelId="{2CCB25C7-0C5A-44ED-AA7C-199946223587}" type="presParOf" srcId="{5B3B0338-82E8-44D7-99EA-46ADBFE4A185}" destId="{9EED5620-80B3-4EEA-871A-A8860526F4F9}" srcOrd="1" destOrd="0" presId="urn:microsoft.com/office/officeart/2018/5/layout/IconCircleLabelList"/>
    <dgm:cxn modelId="{1B4F0ADF-31A1-45A5-ACFF-33045CE10690}" type="presParOf" srcId="{5B3B0338-82E8-44D7-99EA-46ADBFE4A185}" destId="{5A3192D1-6EF9-4588-BD7F-CB2AFD35CCF3}" srcOrd="2" destOrd="0" presId="urn:microsoft.com/office/officeart/2018/5/layout/IconCircleLabelList"/>
    <dgm:cxn modelId="{31EA5B81-A126-4E46-8A7B-5996D61F6C8B}" type="presParOf" srcId="{5A3192D1-6EF9-4588-BD7F-CB2AFD35CCF3}" destId="{01E19549-7410-489C-B14C-BDB9247161E8}" srcOrd="0" destOrd="0" presId="urn:microsoft.com/office/officeart/2018/5/layout/IconCircleLabelList"/>
    <dgm:cxn modelId="{C1E55089-CA52-4994-880D-9DA791506035}" type="presParOf" srcId="{5A3192D1-6EF9-4588-BD7F-CB2AFD35CCF3}" destId="{1008897D-91CC-47D4-B915-75AF777633A6}" srcOrd="1" destOrd="0" presId="urn:microsoft.com/office/officeart/2018/5/layout/IconCircleLabelList"/>
    <dgm:cxn modelId="{E6097CEF-47FC-4315-8C55-B16C77DB7753}" type="presParOf" srcId="{5A3192D1-6EF9-4588-BD7F-CB2AFD35CCF3}" destId="{C560DCE6-5D33-43A6-94E1-0378D3383BCC}" srcOrd="2" destOrd="0" presId="urn:microsoft.com/office/officeart/2018/5/layout/IconCircleLabelList"/>
    <dgm:cxn modelId="{37C96EBA-9883-449D-BE48-E7F98EB501AF}" type="presParOf" srcId="{5A3192D1-6EF9-4588-BD7F-CB2AFD35CCF3}" destId="{57247273-36DF-470C-97A7-B95849FAC2BF}" srcOrd="3" destOrd="0" presId="urn:microsoft.com/office/officeart/2018/5/layout/IconCircleLabelList"/>
    <dgm:cxn modelId="{5E951E1C-431E-4EC5-AE1A-9BAB1B4CBFD9}" type="presParOf" srcId="{5B3B0338-82E8-44D7-99EA-46ADBFE4A185}" destId="{C6663D47-A622-4BD1-B2F5-E9CCCE97401F}" srcOrd="3" destOrd="0" presId="urn:microsoft.com/office/officeart/2018/5/layout/IconCircleLabelList"/>
    <dgm:cxn modelId="{C47E254E-8D66-4CDC-BD49-D56648CBEEFC}" type="presParOf" srcId="{5B3B0338-82E8-44D7-99EA-46ADBFE4A185}" destId="{2B9426DE-729C-4B19-9EA5-7CEB1D1BBB7C}" srcOrd="4" destOrd="0" presId="urn:microsoft.com/office/officeart/2018/5/layout/IconCircleLabelList"/>
    <dgm:cxn modelId="{09DAA2CF-8B9B-4389-BD73-7058B0C6E9BA}" type="presParOf" srcId="{2B9426DE-729C-4B19-9EA5-7CEB1D1BBB7C}" destId="{B00FBF0F-31A6-4605-B508-9C8C311D3315}" srcOrd="0" destOrd="0" presId="urn:microsoft.com/office/officeart/2018/5/layout/IconCircleLabelList"/>
    <dgm:cxn modelId="{56282672-2A87-4A6F-A41A-5315FC961303}" type="presParOf" srcId="{2B9426DE-729C-4B19-9EA5-7CEB1D1BBB7C}" destId="{ECBD13CC-B57C-4394-A29B-0AE8C07B5792}" srcOrd="1" destOrd="0" presId="urn:microsoft.com/office/officeart/2018/5/layout/IconCircleLabelList"/>
    <dgm:cxn modelId="{91C3392C-DAB0-448A-A7B3-B4E1497D1AB6}" type="presParOf" srcId="{2B9426DE-729C-4B19-9EA5-7CEB1D1BBB7C}" destId="{588A442F-A4CC-40DA-B740-DFB7EE7E0917}" srcOrd="2" destOrd="0" presId="urn:microsoft.com/office/officeart/2018/5/layout/IconCircleLabelList"/>
    <dgm:cxn modelId="{5C776F38-4C62-4C09-9F32-57066B2A1C2A}" type="presParOf" srcId="{2B9426DE-729C-4B19-9EA5-7CEB1D1BBB7C}" destId="{F41C1C09-1C61-49F5-BED4-F4F6D996B830}" srcOrd="3" destOrd="0" presId="urn:microsoft.com/office/officeart/2018/5/layout/IconCircleLabelList"/>
    <dgm:cxn modelId="{3E7FF754-113C-4290-8194-237B45EA3553}" type="presParOf" srcId="{5B3B0338-82E8-44D7-99EA-46ADBFE4A185}" destId="{96E024C2-98B7-4E5E-9384-CC32DDDA12AF}" srcOrd="5" destOrd="0" presId="urn:microsoft.com/office/officeart/2018/5/layout/IconCircleLabelList"/>
    <dgm:cxn modelId="{384ECD14-C4DB-42A7-ABCE-14B20BD48AF2}" type="presParOf" srcId="{5B3B0338-82E8-44D7-99EA-46ADBFE4A185}" destId="{08221DA3-C5FD-4A1E-A367-7A8E3C3EDA9D}" srcOrd="6" destOrd="0" presId="urn:microsoft.com/office/officeart/2018/5/layout/IconCircleLabelList"/>
    <dgm:cxn modelId="{89136383-2EEF-41BD-87D1-27468E4F1A0B}" type="presParOf" srcId="{08221DA3-C5FD-4A1E-A367-7A8E3C3EDA9D}" destId="{956A8E39-EF60-442A-8098-C7E5D5526FB9}" srcOrd="0" destOrd="0" presId="urn:microsoft.com/office/officeart/2018/5/layout/IconCircleLabelList"/>
    <dgm:cxn modelId="{5793289D-18B6-4D4C-9BBC-3389E7BF5E6C}" type="presParOf" srcId="{08221DA3-C5FD-4A1E-A367-7A8E3C3EDA9D}" destId="{1E7CA9BA-48FB-4448-977A-C960FD2237ED}" srcOrd="1" destOrd="0" presId="urn:microsoft.com/office/officeart/2018/5/layout/IconCircleLabelList"/>
    <dgm:cxn modelId="{A3B22119-483F-4D97-9F2C-8FF76C3B16E2}" type="presParOf" srcId="{08221DA3-C5FD-4A1E-A367-7A8E3C3EDA9D}" destId="{11B10397-BEBC-4422-A466-421ED10327D6}" srcOrd="2" destOrd="0" presId="urn:microsoft.com/office/officeart/2018/5/layout/IconCircleLabelList"/>
    <dgm:cxn modelId="{1F5CA27F-942B-4CF2-93F2-86455833D780}" type="presParOf" srcId="{08221DA3-C5FD-4A1E-A367-7A8E3C3EDA9D}" destId="{2BE8990E-A2B9-4867-BB52-F4B195823253}" srcOrd="3" destOrd="0" presId="urn:microsoft.com/office/officeart/2018/5/layout/IconCircleLabelList"/>
    <dgm:cxn modelId="{1887A3E3-7808-452B-BD0D-09329F5EF88B}" type="presParOf" srcId="{5B3B0338-82E8-44D7-99EA-46ADBFE4A185}" destId="{2000E5A7-20D3-4C4B-AB49-20420B21B299}" srcOrd="7" destOrd="0" presId="urn:microsoft.com/office/officeart/2018/5/layout/IconCircleLabelList"/>
    <dgm:cxn modelId="{3A7AE42B-540B-4269-A950-83BF17EA9F3D}" type="presParOf" srcId="{5B3B0338-82E8-44D7-99EA-46ADBFE4A185}" destId="{2777C2AE-6EE7-454D-A84D-FC7BDE63CD40}" srcOrd="8" destOrd="0" presId="urn:microsoft.com/office/officeart/2018/5/layout/IconCircleLabelList"/>
    <dgm:cxn modelId="{86C5630A-DEFA-4C3D-8515-EBF2F9599572}" type="presParOf" srcId="{2777C2AE-6EE7-454D-A84D-FC7BDE63CD40}" destId="{31F1332B-B2FA-4446-A8DB-364A98547350}" srcOrd="0" destOrd="0" presId="urn:microsoft.com/office/officeart/2018/5/layout/IconCircleLabelList"/>
    <dgm:cxn modelId="{E3F466BB-3911-4582-A630-C385EC828ABE}" type="presParOf" srcId="{2777C2AE-6EE7-454D-A84D-FC7BDE63CD40}" destId="{E9016AA5-D635-4FCD-8D1E-32A25FDACECE}" srcOrd="1" destOrd="0" presId="urn:microsoft.com/office/officeart/2018/5/layout/IconCircleLabelList"/>
    <dgm:cxn modelId="{1DAEFB23-4995-479E-A86A-44BEB8E6EAF5}" type="presParOf" srcId="{2777C2AE-6EE7-454D-A84D-FC7BDE63CD40}" destId="{84D2C899-B162-4521-BB51-1EEE79C23B30}" srcOrd="2" destOrd="0" presId="urn:microsoft.com/office/officeart/2018/5/layout/IconCircleLabelList"/>
    <dgm:cxn modelId="{BA351D63-3127-45BB-AC59-B41DAA1546DE}" type="presParOf" srcId="{2777C2AE-6EE7-454D-A84D-FC7BDE63CD40}" destId="{5A784D38-981A-4688-A9FF-5A25B9E9791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BBFBD7E-5292-4E3D-854D-1EE4B02DFEE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D020E1-1FA7-40F9-8F65-BF60AF977CC3}">
      <dgm:prSet/>
      <dgm:spPr/>
      <dgm:t>
        <a:bodyPr/>
        <a:lstStyle/>
        <a:p>
          <a:pPr>
            <a:defRPr b="1"/>
          </a:pPr>
          <a:r>
            <a:rPr lang="en-US"/>
            <a:t>A loss function is a measurement of the difference between the true outputs and modeled outputs, for the same inputs</a:t>
          </a:r>
        </a:p>
      </dgm:t>
    </dgm:pt>
    <dgm:pt modelId="{02C85264-2C1B-4723-8073-F1AB7B8E428B}" type="parTrans" cxnId="{A609E97B-82E2-4F13-B162-40041D0C4FBD}">
      <dgm:prSet/>
      <dgm:spPr/>
      <dgm:t>
        <a:bodyPr/>
        <a:lstStyle/>
        <a:p>
          <a:endParaRPr lang="en-US"/>
        </a:p>
      </dgm:t>
    </dgm:pt>
    <dgm:pt modelId="{2DCD299F-2446-4D9A-8D87-1E1FD9A6C0A3}" type="sibTrans" cxnId="{A609E97B-82E2-4F13-B162-40041D0C4FBD}">
      <dgm:prSet/>
      <dgm:spPr/>
      <dgm:t>
        <a:bodyPr/>
        <a:lstStyle/>
        <a:p>
          <a:endParaRPr lang="en-US"/>
        </a:p>
      </dgm:t>
    </dgm:pt>
    <dgm:pt modelId="{1DFDFB41-9EBB-4F2E-9972-40C3185C26BF}">
      <dgm:prSet/>
      <dgm:spPr/>
      <dgm:t>
        <a:bodyPr/>
        <a:lstStyle/>
        <a:p>
          <a:pPr>
            <a:defRPr b="1"/>
          </a:pPr>
          <a:r>
            <a:rPr lang="en-US"/>
            <a:t>For many ML problems our goal is to minimize the loss between our model and the data</a:t>
          </a:r>
        </a:p>
      </dgm:t>
    </dgm:pt>
    <dgm:pt modelId="{640C1C59-6C12-4341-8EF3-0B6FDDD974ED}" type="parTrans" cxnId="{26DE9489-9B74-4B6C-B242-97F545B8A38F}">
      <dgm:prSet/>
      <dgm:spPr/>
      <dgm:t>
        <a:bodyPr/>
        <a:lstStyle/>
        <a:p>
          <a:endParaRPr lang="en-US"/>
        </a:p>
      </dgm:t>
    </dgm:pt>
    <dgm:pt modelId="{A40A8EA0-BD6A-4AF2-BEEA-B12EAC6CFBC2}" type="sibTrans" cxnId="{26DE9489-9B74-4B6C-B242-97F545B8A38F}">
      <dgm:prSet/>
      <dgm:spPr/>
      <dgm:t>
        <a:bodyPr/>
        <a:lstStyle/>
        <a:p>
          <a:endParaRPr lang="en-US"/>
        </a:p>
      </dgm:t>
    </dgm:pt>
    <dgm:pt modelId="{E02CC6EC-18C7-42A1-A66E-CB003228B026}">
      <dgm:prSet/>
      <dgm:spPr/>
      <dgm:t>
        <a:bodyPr/>
        <a:lstStyle/>
        <a:p>
          <a:pPr>
            <a:defRPr b="1"/>
          </a:pPr>
          <a:r>
            <a:rPr lang="en-US"/>
            <a:t>Common loss functions</a:t>
          </a:r>
        </a:p>
      </dgm:t>
    </dgm:pt>
    <dgm:pt modelId="{728B368D-E279-461F-AD20-37FE23523DB0}" type="parTrans" cxnId="{35EA8C2A-8A17-4A95-A909-4A5BBA737199}">
      <dgm:prSet/>
      <dgm:spPr/>
      <dgm:t>
        <a:bodyPr/>
        <a:lstStyle/>
        <a:p>
          <a:endParaRPr lang="en-US"/>
        </a:p>
      </dgm:t>
    </dgm:pt>
    <dgm:pt modelId="{D194C455-37CC-46C3-B519-0331009C5C7E}" type="sibTrans" cxnId="{35EA8C2A-8A17-4A95-A909-4A5BBA737199}">
      <dgm:prSet/>
      <dgm:spPr/>
      <dgm:t>
        <a:bodyPr/>
        <a:lstStyle/>
        <a:p>
          <a:endParaRPr lang="en-US"/>
        </a:p>
      </dgm:t>
    </dgm:pt>
    <dgm:pt modelId="{26A53863-223F-4CE2-A958-8273F71E72ED}">
      <dgm:prSet/>
      <dgm:spPr/>
      <dgm:t>
        <a:bodyPr/>
        <a:lstStyle/>
        <a:p>
          <a:r>
            <a:rPr lang="en-US"/>
            <a:t>RMSE, absolute error, zero-one error, log loss, R², K-L divergence, percentage errors, logarithmic error, ROC AuC, …</a:t>
          </a:r>
        </a:p>
      </dgm:t>
    </dgm:pt>
    <dgm:pt modelId="{8CE6047C-A2C8-493D-8DA2-6C8E67BB59D5}" type="parTrans" cxnId="{6A9FCB6D-1877-4CB6-94BF-EABB4270194A}">
      <dgm:prSet/>
      <dgm:spPr/>
      <dgm:t>
        <a:bodyPr/>
        <a:lstStyle/>
        <a:p>
          <a:endParaRPr lang="en-US"/>
        </a:p>
      </dgm:t>
    </dgm:pt>
    <dgm:pt modelId="{1645AE87-5FDF-4489-BC5C-5AAA09D30FBF}" type="sibTrans" cxnId="{6A9FCB6D-1877-4CB6-94BF-EABB4270194A}">
      <dgm:prSet/>
      <dgm:spPr/>
      <dgm:t>
        <a:bodyPr/>
        <a:lstStyle/>
        <a:p>
          <a:endParaRPr lang="en-US"/>
        </a:p>
      </dgm:t>
    </dgm:pt>
    <dgm:pt modelId="{E4617AB3-E328-47C7-9512-E92393A9F906}" type="pres">
      <dgm:prSet presAssocID="{5BBFBD7E-5292-4E3D-854D-1EE4B02DFEE6}" presName="root" presStyleCnt="0">
        <dgm:presLayoutVars>
          <dgm:dir/>
          <dgm:resizeHandles val="exact"/>
        </dgm:presLayoutVars>
      </dgm:prSet>
      <dgm:spPr/>
    </dgm:pt>
    <dgm:pt modelId="{E9ABBC30-EAA1-44AB-B30D-4C62B214E088}" type="pres">
      <dgm:prSet presAssocID="{64D020E1-1FA7-40F9-8F65-BF60AF977CC3}" presName="compNode" presStyleCnt="0"/>
      <dgm:spPr/>
    </dgm:pt>
    <dgm:pt modelId="{56C16A8C-17D1-403B-81CA-49CD58D8416B}" type="pres">
      <dgm:prSet presAssocID="{64D020E1-1FA7-40F9-8F65-BF60AF977C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B00440A-15B6-4D80-A41C-3AA6FC048D58}" type="pres">
      <dgm:prSet presAssocID="{64D020E1-1FA7-40F9-8F65-BF60AF977CC3}" presName="iconSpace" presStyleCnt="0"/>
      <dgm:spPr/>
    </dgm:pt>
    <dgm:pt modelId="{74D8597E-44F6-4AE5-9BA1-03273C39C7E9}" type="pres">
      <dgm:prSet presAssocID="{64D020E1-1FA7-40F9-8F65-BF60AF977CC3}" presName="parTx" presStyleLbl="revTx" presStyleIdx="0" presStyleCnt="6">
        <dgm:presLayoutVars>
          <dgm:chMax val="0"/>
          <dgm:chPref val="0"/>
        </dgm:presLayoutVars>
      </dgm:prSet>
      <dgm:spPr/>
    </dgm:pt>
    <dgm:pt modelId="{005BFAFF-126D-4BF2-A00E-15C7330A12B5}" type="pres">
      <dgm:prSet presAssocID="{64D020E1-1FA7-40F9-8F65-BF60AF977CC3}" presName="txSpace" presStyleCnt="0"/>
      <dgm:spPr/>
    </dgm:pt>
    <dgm:pt modelId="{65A506B4-BEC1-491F-A509-461CDAD5BD67}" type="pres">
      <dgm:prSet presAssocID="{64D020E1-1FA7-40F9-8F65-BF60AF977CC3}" presName="desTx" presStyleLbl="revTx" presStyleIdx="1" presStyleCnt="6">
        <dgm:presLayoutVars/>
      </dgm:prSet>
      <dgm:spPr/>
    </dgm:pt>
    <dgm:pt modelId="{EA9B1B73-DE2B-45AA-A6C0-60A03D9BA9F1}" type="pres">
      <dgm:prSet presAssocID="{2DCD299F-2446-4D9A-8D87-1E1FD9A6C0A3}" presName="sibTrans" presStyleCnt="0"/>
      <dgm:spPr/>
    </dgm:pt>
    <dgm:pt modelId="{F41F711A-4B44-4881-A663-B3ADB2A38FAC}" type="pres">
      <dgm:prSet presAssocID="{1DFDFB41-9EBB-4F2E-9972-40C3185C26BF}" presName="compNode" presStyleCnt="0"/>
      <dgm:spPr/>
    </dgm:pt>
    <dgm:pt modelId="{DF61ABF5-4DB5-4DD1-8595-D4DA4FDCF4F8}" type="pres">
      <dgm:prSet presAssocID="{1DFDFB41-9EBB-4F2E-9972-40C3185C26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5C0820F7-EBD6-42D5-9733-0553C08398A0}" type="pres">
      <dgm:prSet presAssocID="{1DFDFB41-9EBB-4F2E-9972-40C3185C26BF}" presName="iconSpace" presStyleCnt="0"/>
      <dgm:spPr/>
    </dgm:pt>
    <dgm:pt modelId="{7A30990B-D1EB-42ED-9137-D18B576234A7}" type="pres">
      <dgm:prSet presAssocID="{1DFDFB41-9EBB-4F2E-9972-40C3185C26BF}" presName="parTx" presStyleLbl="revTx" presStyleIdx="2" presStyleCnt="6">
        <dgm:presLayoutVars>
          <dgm:chMax val="0"/>
          <dgm:chPref val="0"/>
        </dgm:presLayoutVars>
      </dgm:prSet>
      <dgm:spPr/>
    </dgm:pt>
    <dgm:pt modelId="{BF3A6197-9D80-45CF-9B93-E33772C36FD3}" type="pres">
      <dgm:prSet presAssocID="{1DFDFB41-9EBB-4F2E-9972-40C3185C26BF}" presName="txSpace" presStyleCnt="0"/>
      <dgm:spPr/>
    </dgm:pt>
    <dgm:pt modelId="{9107BA28-9ADF-4709-A804-0E1E594A2EAA}" type="pres">
      <dgm:prSet presAssocID="{1DFDFB41-9EBB-4F2E-9972-40C3185C26BF}" presName="desTx" presStyleLbl="revTx" presStyleIdx="3" presStyleCnt="6">
        <dgm:presLayoutVars/>
      </dgm:prSet>
      <dgm:spPr/>
    </dgm:pt>
    <dgm:pt modelId="{6DDF3014-9A54-4C0D-82A9-5CAD1C832A3B}" type="pres">
      <dgm:prSet presAssocID="{A40A8EA0-BD6A-4AF2-BEEA-B12EAC6CFBC2}" presName="sibTrans" presStyleCnt="0"/>
      <dgm:spPr/>
    </dgm:pt>
    <dgm:pt modelId="{4CC72A57-943D-4966-81D6-D1C6AC7DA5B0}" type="pres">
      <dgm:prSet presAssocID="{E02CC6EC-18C7-42A1-A66E-CB003228B026}" presName="compNode" presStyleCnt="0"/>
      <dgm:spPr/>
    </dgm:pt>
    <dgm:pt modelId="{36B52012-5D44-44AB-9EE2-AE076F21FDB5}" type="pres">
      <dgm:prSet presAssocID="{E02CC6EC-18C7-42A1-A66E-CB003228B0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lippery"/>
        </a:ext>
      </dgm:extLst>
    </dgm:pt>
    <dgm:pt modelId="{E1453D70-3204-4086-8ECD-CE031758B5BF}" type="pres">
      <dgm:prSet presAssocID="{E02CC6EC-18C7-42A1-A66E-CB003228B026}" presName="iconSpace" presStyleCnt="0"/>
      <dgm:spPr/>
    </dgm:pt>
    <dgm:pt modelId="{C8807B3C-85B9-4A15-9D5D-7A530FAC4618}" type="pres">
      <dgm:prSet presAssocID="{E02CC6EC-18C7-42A1-A66E-CB003228B026}" presName="parTx" presStyleLbl="revTx" presStyleIdx="4" presStyleCnt="6">
        <dgm:presLayoutVars>
          <dgm:chMax val="0"/>
          <dgm:chPref val="0"/>
        </dgm:presLayoutVars>
      </dgm:prSet>
      <dgm:spPr/>
    </dgm:pt>
    <dgm:pt modelId="{5E2A71F9-63CD-4C2C-988E-09395C28EFCF}" type="pres">
      <dgm:prSet presAssocID="{E02CC6EC-18C7-42A1-A66E-CB003228B026}" presName="txSpace" presStyleCnt="0"/>
      <dgm:spPr/>
    </dgm:pt>
    <dgm:pt modelId="{1235CABF-ECF5-4B3A-85AE-D7795615668E}" type="pres">
      <dgm:prSet presAssocID="{E02CC6EC-18C7-42A1-A66E-CB003228B026}" presName="desTx" presStyleLbl="revTx" presStyleIdx="5" presStyleCnt="6">
        <dgm:presLayoutVars/>
      </dgm:prSet>
      <dgm:spPr/>
    </dgm:pt>
  </dgm:ptLst>
  <dgm:cxnLst>
    <dgm:cxn modelId="{7BE72E03-48BB-4B43-9F7F-3B84C2B165B7}" type="presOf" srcId="{26A53863-223F-4CE2-A958-8273F71E72ED}" destId="{1235CABF-ECF5-4B3A-85AE-D7795615668E}" srcOrd="0" destOrd="0" presId="urn:microsoft.com/office/officeart/2018/2/layout/IconLabelDescriptionList"/>
    <dgm:cxn modelId="{AEE4682A-A6A1-45C5-BD4D-FA73CBC6873B}" type="presOf" srcId="{E02CC6EC-18C7-42A1-A66E-CB003228B026}" destId="{C8807B3C-85B9-4A15-9D5D-7A530FAC4618}" srcOrd="0" destOrd="0" presId="urn:microsoft.com/office/officeart/2018/2/layout/IconLabelDescriptionList"/>
    <dgm:cxn modelId="{35EA8C2A-8A17-4A95-A909-4A5BBA737199}" srcId="{5BBFBD7E-5292-4E3D-854D-1EE4B02DFEE6}" destId="{E02CC6EC-18C7-42A1-A66E-CB003228B026}" srcOrd="2" destOrd="0" parTransId="{728B368D-E279-461F-AD20-37FE23523DB0}" sibTransId="{D194C455-37CC-46C3-B519-0331009C5C7E}"/>
    <dgm:cxn modelId="{6A9FCB6D-1877-4CB6-94BF-EABB4270194A}" srcId="{E02CC6EC-18C7-42A1-A66E-CB003228B026}" destId="{26A53863-223F-4CE2-A958-8273F71E72ED}" srcOrd="0" destOrd="0" parTransId="{8CE6047C-A2C8-493D-8DA2-6C8E67BB59D5}" sibTransId="{1645AE87-5FDF-4489-BC5C-5AAA09D30FBF}"/>
    <dgm:cxn modelId="{A609E97B-82E2-4F13-B162-40041D0C4FBD}" srcId="{5BBFBD7E-5292-4E3D-854D-1EE4B02DFEE6}" destId="{64D020E1-1FA7-40F9-8F65-BF60AF977CC3}" srcOrd="0" destOrd="0" parTransId="{02C85264-2C1B-4723-8073-F1AB7B8E428B}" sibTransId="{2DCD299F-2446-4D9A-8D87-1E1FD9A6C0A3}"/>
    <dgm:cxn modelId="{26DE9489-9B74-4B6C-B242-97F545B8A38F}" srcId="{5BBFBD7E-5292-4E3D-854D-1EE4B02DFEE6}" destId="{1DFDFB41-9EBB-4F2E-9972-40C3185C26BF}" srcOrd="1" destOrd="0" parTransId="{640C1C59-6C12-4341-8EF3-0B6FDDD974ED}" sibTransId="{A40A8EA0-BD6A-4AF2-BEEA-B12EAC6CFBC2}"/>
    <dgm:cxn modelId="{9E2B2896-E7E3-4B89-9596-C19876F07282}" type="presOf" srcId="{64D020E1-1FA7-40F9-8F65-BF60AF977CC3}" destId="{74D8597E-44F6-4AE5-9BA1-03273C39C7E9}" srcOrd="0" destOrd="0" presId="urn:microsoft.com/office/officeart/2018/2/layout/IconLabelDescriptionList"/>
    <dgm:cxn modelId="{816FC3AC-E79E-480D-8A2C-EF98ACB0CE39}" type="presOf" srcId="{5BBFBD7E-5292-4E3D-854D-1EE4B02DFEE6}" destId="{E4617AB3-E328-47C7-9512-E92393A9F906}" srcOrd="0" destOrd="0" presId="urn:microsoft.com/office/officeart/2018/2/layout/IconLabelDescriptionList"/>
    <dgm:cxn modelId="{A14276D6-4C13-4EB4-8B95-449822A994DE}" type="presOf" srcId="{1DFDFB41-9EBB-4F2E-9972-40C3185C26BF}" destId="{7A30990B-D1EB-42ED-9137-D18B576234A7}" srcOrd="0" destOrd="0" presId="urn:microsoft.com/office/officeart/2018/2/layout/IconLabelDescriptionList"/>
    <dgm:cxn modelId="{ECE59989-3B36-41C9-9367-78146DFA067D}" type="presParOf" srcId="{E4617AB3-E328-47C7-9512-E92393A9F906}" destId="{E9ABBC30-EAA1-44AB-B30D-4C62B214E088}" srcOrd="0" destOrd="0" presId="urn:microsoft.com/office/officeart/2018/2/layout/IconLabelDescriptionList"/>
    <dgm:cxn modelId="{B520BD95-DAD6-4D4C-A704-BA5D39411316}" type="presParOf" srcId="{E9ABBC30-EAA1-44AB-B30D-4C62B214E088}" destId="{56C16A8C-17D1-403B-81CA-49CD58D8416B}" srcOrd="0" destOrd="0" presId="urn:microsoft.com/office/officeart/2018/2/layout/IconLabelDescriptionList"/>
    <dgm:cxn modelId="{7CCDEA3C-0A1C-42F7-87AD-78E384C5D86B}" type="presParOf" srcId="{E9ABBC30-EAA1-44AB-B30D-4C62B214E088}" destId="{AB00440A-15B6-4D80-A41C-3AA6FC048D58}" srcOrd="1" destOrd="0" presId="urn:microsoft.com/office/officeart/2018/2/layout/IconLabelDescriptionList"/>
    <dgm:cxn modelId="{72AE4EFD-9458-40AA-A7D0-941350A495C2}" type="presParOf" srcId="{E9ABBC30-EAA1-44AB-B30D-4C62B214E088}" destId="{74D8597E-44F6-4AE5-9BA1-03273C39C7E9}" srcOrd="2" destOrd="0" presId="urn:microsoft.com/office/officeart/2018/2/layout/IconLabelDescriptionList"/>
    <dgm:cxn modelId="{2DEA4EBE-1EA3-49F8-9225-B69A6AF1C347}" type="presParOf" srcId="{E9ABBC30-EAA1-44AB-B30D-4C62B214E088}" destId="{005BFAFF-126D-4BF2-A00E-15C7330A12B5}" srcOrd="3" destOrd="0" presId="urn:microsoft.com/office/officeart/2018/2/layout/IconLabelDescriptionList"/>
    <dgm:cxn modelId="{DFAAC439-B0F0-4601-ABDF-E9B6557B7D16}" type="presParOf" srcId="{E9ABBC30-EAA1-44AB-B30D-4C62B214E088}" destId="{65A506B4-BEC1-491F-A509-461CDAD5BD67}" srcOrd="4" destOrd="0" presId="urn:microsoft.com/office/officeart/2018/2/layout/IconLabelDescriptionList"/>
    <dgm:cxn modelId="{A4F11EE7-BCE0-4FDE-828E-1DC080F22CC7}" type="presParOf" srcId="{E4617AB3-E328-47C7-9512-E92393A9F906}" destId="{EA9B1B73-DE2B-45AA-A6C0-60A03D9BA9F1}" srcOrd="1" destOrd="0" presId="urn:microsoft.com/office/officeart/2018/2/layout/IconLabelDescriptionList"/>
    <dgm:cxn modelId="{26F6690C-4656-4D10-AFC4-8D425EB7F443}" type="presParOf" srcId="{E4617AB3-E328-47C7-9512-E92393A9F906}" destId="{F41F711A-4B44-4881-A663-B3ADB2A38FAC}" srcOrd="2" destOrd="0" presId="urn:microsoft.com/office/officeart/2018/2/layout/IconLabelDescriptionList"/>
    <dgm:cxn modelId="{0CA25383-341E-4DCC-BE75-128F47A324ED}" type="presParOf" srcId="{F41F711A-4B44-4881-A663-B3ADB2A38FAC}" destId="{DF61ABF5-4DB5-4DD1-8595-D4DA4FDCF4F8}" srcOrd="0" destOrd="0" presId="urn:microsoft.com/office/officeart/2018/2/layout/IconLabelDescriptionList"/>
    <dgm:cxn modelId="{98AE5CE5-C64B-411A-AD3F-B745EB251004}" type="presParOf" srcId="{F41F711A-4B44-4881-A663-B3ADB2A38FAC}" destId="{5C0820F7-EBD6-42D5-9733-0553C08398A0}" srcOrd="1" destOrd="0" presId="urn:microsoft.com/office/officeart/2018/2/layout/IconLabelDescriptionList"/>
    <dgm:cxn modelId="{09F5791F-0D4D-497F-81B5-06CDFBD036E9}" type="presParOf" srcId="{F41F711A-4B44-4881-A663-B3ADB2A38FAC}" destId="{7A30990B-D1EB-42ED-9137-D18B576234A7}" srcOrd="2" destOrd="0" presId="urn:microsoft.com/office/officeart/2018/2/layout/IconLabelDescriptionList"/>
    <dgm:cxn modelId="{7B2528C5-3EA3-4A99-BD5A-5C8B1BD63277}" type="presParOf" srcId="{F41F711A-4B44-4881-A663-B3ADB2A38FAC}" destId="{BF3A6197-9D80-45CF-9B93-E33772C36FD3}" srcOrd="3" destOrd="0" presId="urn:microsoft.com/office/officeart/2018/2/layout/IconLabelDescriptionList"/>
    <dgm:cxn modelId="{E0B2B5CD-CB2E-46BC-909E-44D86DE1CAB0}" type="presParOf" srcId="{F41F711A-4B44-4881-A663-B3ADB2A38FAC}" destId="{9107BA28-9ADF-4709-A804-0E1E594A2EAA}" srcOrd="4" destOrd="0" presId="urn:microsoft.com/office/officeart/2018/2/layout/IconLabelDescriptionList"/>
    <dgm:cxn modelId="{6411AC06-C154-4C8D-8236-5DEEEC0851C4}" type="presParOf" srcId="{E4617AB3-E328-47C7-9512-E92393A9F906}" destId="{6DDF3014-9A54-4C0D-82A9-5CAD1C832A3B}" srcOrd="3" destOrd="0" presId="urn:microsoft.com/office/officeart/2018/2/layout/IconLabelDescriptionList"/>
    <dgm:cxn modelId="{904DFFA0-4433-484F-8FDE-53F8F3F48D6B}" type="presParOf" srcId="{E4617AB3-E328-47C7-9512-E92393A9F906}" destId="{4CC72A57-943D-4966-81D6-D1C6AC7DA5B0}" srcOrd="4" destOrd="0" presId="urn:microsoft.com/office/officeart/2018/2/layout/IconLabelDescriptionList"/>
    <dgm:cxn modelId="{48695DE0-92F2-4D49-8391-C94733CA7359}" type="presParOf" srcId="{4CC72A57-943D-4966-81D6-D1C6AC7DA5B0}" destId="{36B52012-5D44-44AB-9EE2-AE076F21FDB5}" srcOrd="0" destOrd="0" presId="urn:microsoft.com/office/officeart/2018/2/layout/IconLabelDescriptionList"/>
    <dgm:cxn modelId="{0A509F3B-14E4-4089-84C2-2A6CA918FD00}" type="presParOf" srcId="{4CC72A57-943D-4966-81D6-D1C6AC7DA5B0}" destId="{E1453D70-3204-4086-8ECD-CE031758B5BF}" srcOrd="1" destOrd="0" presId="urn:microsoft.com/office/officeart/2018/2/layout/IconLabelDescriptionList"/>
    <dgm:cxn modelId="{480EAE97-E864-45F6-BDCA-0746D4AFBEC7}" type="presParOf" srcId="{4CC72A57-943D-4966-81D6-D1C6AC7DA5B0}" destId="{C8807B3C-85B9-4A15-9D5D-7A530FAC4618}" srcOrd="2" destOrd="0" presId="urn:microsoft.com/office/officeart/2018/2/layout/IconLabelDescriptionList"/>
    <dgm:cxn modelId="{11D4FD96-8854-4FD8-BF2C-EEA54889B953}" type="presParOf" srcId="{4CC72A57-943D-4966-81D6-D1C6AC7DA5B0}" destId="{5E2A71F9-63CD-4C2C-988E-09395C28EFCF}" srcOrd="3" destOrd="0" presId="urn:microsoft.com/office/officeart/2018/2/layout/IconLabelDescriptionList"/>
    <dgm:cxn modelId="{02F369BC-A9D9-4465-A60C-9B026C655C1A}" type="presParOf" srcId="{4CC72A57-943D-4966-81D6-D1C6AC7DA5B0}" destId="{1235CABF-ECF5-4B3A-85AE-D7795615668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E63A-3627-4CD7-BD98-CA55325BDAB2}">
      <dsp:nvSpPr>
        <dsp:cNvPr id="0" name=""/>
        <dsp:cNvSpPr/>
      </dsp:nvSpPr>
      <dsp:spPr>
        <a:xfrm>
          <a:off x="729500" y="643961"/>
          <a:ext cx="1078798" cy="1078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3BE2B8-5F5E-4328-AD1E-894E64530E40}">
      <dsp:nvSpPr>
        <dsp:cNvPr id="0" name=""/>
        <dsp:cNvSpPr/>
      </dsp:nvSpPr>
      <dsp:spPr>
        <a:xfrm>
          <a:off x="70234" y="2040315"/>
          <a:ext cx="23973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a:t>Paul</a:t>
          </a:r>
          <a:endParaRPr lang="en-US" sz="2800" kern="1200"/>
        </a:p>
      </dsp:txBody>
      <dsp:txXfrm>
        <a:off x="70234" y="2040315"/>
        <a:ext cx="2397330" cy="720000"/>
      </dsp:txXfrm>
    </dsp:sp>
    <dsp:sp modelId="{6E5D0CB7-D4E8-492A-8280-13029192C972}">
      <dsp:nvSpPr>
        <dsp:cNvPr id="0" name=""/>
        <dsp:cNvSpPr/>
      </dsp:nvSpPr>
      <dsp:spPr>
        <a:xfrm>
          <a:off x="3546364" y="643961"/>
          <a:ext cx="1078798" cy="1078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94F1B6E-91C8-422B-AFEC-3215379A59CF}">
      <dsp:nvSpPr>
        <dsp:cNvPr id="0" name=""/>
        <dsp:cNvSpPr/>
      </dsp:nvSpPr>
      <dsp:spPr>
        <a:xfrm>
          <a:off x="2887098" y="2040315"/>
          <a:ext cx="23973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a:t>Nirav</a:t>
          </a:r>
          <a:endParaRPr lang="en-US" sz="2800" kern="1200"/>
        </a:p>
      </dsp:txBody>
      <dsp:txXfrm>
        <a:off x="2887098" y="2040315"/>
        <a:ext cx="2397330" cy="720000"/>
      </dsp:txXfrm>
    </dsp:sp>
    <dsp:sp modelId="{B6447995-38B4-43A2-A78B-087ACC40CF87}">
      <dsp:nvSpPr>
        <dsp:cNvPr id="0" name=""/>
        <dsp:cNvSpPr/>
      </dsp:nvSpPr>
      <dsp:spPr>
        <a:xfrm>
          <a:off x="6363228" y="643961"/>
          <a:ext cx="1078798" cy="1078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7A5BACF-81BE-4433-B4CE-03EC183C4384}">
      <dsp:nvSpPr>
        <dsp:cNvPr id="0" name=""/>
        <dsp:cNvSpPr/>
      </dsp:nvSpPr>
      <dsp:spPr>
        <a:xfrm>
          <a:off x="5703962" y="2040315"/>
          <a:ext cx="239733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b="0" i="0" kern="1200"/>
            <a:t>Everyone else</a:t>
          </a:r>
          <a:endParaRPr lang="en-US" sz="2800" kern="1200"/>
        </a:p>
      </dsp:txBody>
      <dsp:txXfrm>
        <a:off x="5703962" y="2040315"/>
        <a:ext cx="239733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3877D-0D6B-49ED-B9CA-C99C19E1EDDE}">
      <dsp:nvSpPr>
        <dsp:cNvPr id="0" name=""/>
        <dsp:cNvSpPr/>
      </dsp:nvSpPr>
      <dsp:spPr>
        <a:xfrm>
          <a:off x="6528" y="249160"/>
          <a:ext cx="1312857" cy="1312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056C55-BE2D-44DD-96A0-A1B7994A50C4}">
      <dsp:nvSpPr>
        <dsp:cNvPr id="0" name=""/>
        <dsp:cNvSpPr/>
      </dsp:nvSpPr>
      <dsp:spPr>
        <a:xfrm>
          <a:off x="6528" y="1686973"/>
          <a:ext cx="3751020" cy="597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Machine learning relies heavily on the these</a:t>
          </a:r>
        </a:p>
      </dsp:txBody>
      <dsp:txXfrm>
        <a:off x="6528" y="1686973"/>
        <a:ext cx="3751020" cy="597818"/>
      </dsp:txXfrm>
    </dsp:sp>
    <dsp:sp modelId="{8FE8557F-9173-4FA3-986C-B81EAF3FE4B7}">
      <dsp:nvSpPr>
        <dsp:cNvPr id="0" name=""/>
        <dsp:cNvSpPr/>
      </dsp:nvSpPr>
      <dsp:spPr>
        <a:xfrm>
          <a:off x="6528" y="2342911"/>
          <a:ext cx="3751020" cy="8122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Linear Algebra</a:t>
          </a:r>
        </a:p>
        <a:p>
          <a:pPr marL="0" lvl="0" indent="0" algn="l" defTabSz="488950">
            <a:lnSpc>
              <a:spcPct val="90000"/>
            </a:lnSpc>
            <a:spcBef>
              <a:spcPct val="0"/>
            </a:spcBef>
            <a:spcAft>
              <a:spcPct val="35000"/>
            </a:spcAft>
            <a:buNone/>
          </a:pPr>
          <a:r>
            <a:rPr lang="en-US" sz="1100" kern="1200"/>
            <a:t>Calculus</a:t>
          </a:r>
        </a:p>
        <a:p>
          <a:pPr marL="0" lvl="0" indent="0" algn="l" defTabSz="488950">
            <a:lnSpc>
              <a:spcPct val="90000"/>
            </a:lnSpc>
            <a:spcBef>
              <a:spcPct val="0"/>
            </a:spcBef>
            <a:spcAft>
              <a:spcPct val="35000"/>
            </a:spcAft>
            <a:buNone/>
          </a:pPr>
          <a:r>
            <a:rPr lang="en-US" sz="1100" kern="1200"/>
            <a:t>Statistics</a:t>
          </a:r>
        </a:p>
        <a:p>
          <a:pPr marL="0" lvl="0" indent="0" algn="l" defTabSz="488950">
            <a:lnSpc>
              <a:spcPct val="90000"/>
            </a:lnSpc>
            <a:spcBef>
              <a:spcPct val="0"/>
            </a:spcBef>
            <a:spcAft>
              <a:spcPct val="35000"/>
            </a:spcAft>
            <a:buNone/>
          </a:pPr>
          <a:r>
            <a:rPr lang="en-US" sz="1100" kern="1200"/>
            <a:t>Probability</a:t>
          </a:r>
        </a:p>
      </dsp:txBody>
      <dsp:txXfrm>
        <a:off x="6528" y="2342911"/>
        <a:ext cx="3751020" cy="812205"/>
      </dsp:txXfrm>
    </dsp:sp>
    <dsp:sp modelId="{45311FEC-93F2-44C2-A121-474BD40EC14F}">
      <dsp:nvSpPr>
        <dsp:cNvPr id="0" name=""/>
        <dsp:cNvSpPr/>
      </dsp:nvSpPr>
      <dsp:spPr>
        <a:xfrm>
          <a:off x="4413978" y="249160"/>
          <a:ext cx="1312857" cy="1312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38FDC6-788A-4773-9DDC-B193C010FFDE}">
      <dsp:nvSpPr>
        <dsp:cNvPr id="0" name=""/>
        <dsp:cNvSpPr/>
      </dsp:nvSpPr>
      <dsp:spPr>
        <a:xfrm>
          <a:off x="4413978" y="1686973"/>
          <a:ext cx="3751020" cy="597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i="1" kern="1200"/>
            <a:t>You can start work on machine learning a minimal knowledge of math but you will need math do it well.</a:t>
          </a:r>
          <a:endParaRPr lang="en-US" sz="1400" kern="1200"/>
        </a:p>
      </dsp:txBody>
      <dsp:txXfrm>
        <a:off x="4413978" y="1686973"/>
        <a:ext cx="3751020" cy="597818"/>
      </dsp:txXfrm>
    </dsp:sp>
    <dsp:sp modelId="{B02A3136-B3DA-4D10-B0AE-F7EBBC0A1A42}">
      <dsp:nvSpPr>
        <dsp:cNvPr id="0" name=""/>
        <dsp:cNvSpPr/>
      </dsp:nvSpPr>
      <dsp:spPr>
        <a:xfrm>
          <a:off x="4413978" y="2342911"/>
          <a:ext cx="3751020" cy="81220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E7518-08AC-4706-81BB-31BA9FA6EC38}">
      <dsp:nvSpPr>
        <dsp:cNvPr id="0" name=""/>
        <dsp:cNvSpPr/>
      </dsp:nvSpPr>
      <dsp:spPr>
        <a:xfrm>
          <a:off x="1173982" y="3388"/>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5BFB72-3747-473C-BB5C-B6636D212334}">
      <dsp:nvSpPr>
        <dsp:cNvPr id="0" name=""/>
        <dsp:cNvSpPr/>
      </dsp:nvSpPr>
      <dsp:spPr>
        <a:xfrm>
          <a:off x="1598107" y="42751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3B2064-3089-4C50-8522-EFF527623926}">
      <dsp:nvSpPr>
        <dsp:cNvPr id="0" name=""/>
        <dsp:cNvSpPr/>
      </dsp:nvSpPr>
      <dsp:spPr>
        <a:xfrm>
          <a:off x="537795" y="2613388"/>
          <a:ext cx="32625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An unsupervised technique that groups a set of objects in such a way that objects in the same group are more similar (in some sense) to each other than to those in other groups.</a:t>
          </a:r>
          <a:endParaRPr lang="en-US" sz="1100" kern="1200"/>
        </a:p>
      </dsp:txBody>
      <dsp:txXfrm>
        <a:off x="537795" y="2613388"/>
        <a:ext cx="3262500" cy="787500"/>
      </dsp:txXfrm>
    </dsp:sp>
    <dsp:sp modelId="{4B10B441-EBEE-47AA-892A-63C76BBE692A}">
      <dsp:nvSpPr>
        <dsp:cNvPr id="0" name=""/>
        <dsp:cNvSpPr/>
      </dsp:nvSpPr>
      <dsp:spPr>
        <a:xfrm>
          <a:off x="5007420" y="3388"/>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7755CB-EB1F-4C57-8F2C-EEC0ACCECCA3}">
      <dsp:nvSpPr>
        <dsp:cNvPr id="0" name=""/>
        <dsp:cNvSpPr/>
      </dsp:nvSpPr>
      <dsp:spPr>
        <a:xfrm>
          <a:off x="5431545" y="42751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AF887A-E73B-46D7-A301-292660BE4F9B}">
      <dsp:nvSpPr>
        <dsp:cNvPr id="0" name=""/>
        <dsp:cNvSpPr/>
      </dsp:nvSpPr>
      <dsp:spPr>
        <a:xfrm>
          <a:off x="4371232" y="2613388"/>
          <a:ext cx="32625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Useful for discovering patterns and information in data</a:t>
          </a:r>
          <a:endParaRPr lang="en-US" sz="1100" kern="1200"/>
        </a:p>
      </dsp:txBody>
      <dsp:txXfrm>
        <a:off x="4371232" y="2613388"/>
        <a:ext cx="3262500" cy="787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D8ED9-EB3F-47FB-99BD-FB84E005927B}">
      <dsp:nvSpPr>
        <dsp:cNvPr id="0" name=""/>
        <dsp:cNvSpPr/>
      </dsp:nvSpPr>
      <dsp:spPr>
        <a:xfrm>
          <a:off x="0" y="0"/>
          <a:ext cx="2553602" cy="3404277"/>
        </a:xfrm>
        <a:prstGeom prst="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l" defTabSz="533400">
            <a:lnSpc>
              <a:spcPct val="90000"/>
            </a:lnSpc>
            <a:spcBef>
              <a:spcPct val="0"/>
            </a:spcBef>
            <a:spcAft>
              <a:spcPct val="35000"/>
            </a:spcAft>
            <a:buNone/>
          </a:pPr>
          <a:r>
            <a:rPr lang="en-US" sz="1200" kern="1200"/>
            <a:t>Pick k, the number of clusters</a:t>
          </a:r>
        </a:p>
      </dsp:txBody>
      <dsp:txXfrm>
        <a:off x="0" y="1293625"/>
        <a:ext cx="2553602" cy="2042566"/>
      </dsp:txXfrm>
    </dsp:sp>
    <dsp:sp modelId="{D77EFA9C-1E2B-47C8-A15E-F64F826D2A6C}">
      <dsp:nvSpPr>
        <dsp:cNvPr id="0" name=""/>
        <dsp:cNvSpPr/>
      </dsp:nvSpPr>
      <dsp:spPr>
        <a:xfrm>
          <a:off x="766159" y="340427"/>
          <a:ext cx="1021283" cy="1021283"/>
        </a:xfrm>
        <a:prstGeom prst="ellips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15722" y="489990"/>
        <a:ext cx="722157" cy="722157"/>
      </dsp:txXfrm>
    </dsp:sp>
    <dsp:sp modelId="{7A405A06-C984-432B-ACE5-77FAEB16C3A9}">
      <dsp:nvSpPr>
        <dsp:cNvPr id="0" name=""/>
        <dsp:cNvSpPr/>
      </dsp:nvSpPr>
      <dsp:spPr>
        <a:xfrm>
          <a:off x="0" y="3404205"/>
          <a:ext cx="2553602" cy="72"/>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C05FC-2C26-4646-A85B-3801555B278F}">
      <dsp:nvSpPr>
        <dsp:cNvPr id="0" name=""/>
        <dsp:cNvSpPr/>
      </dsp:nvSpPr>
      <dsp:spPr>
        <a:xfrm>
          <a:off x="2808962" y="0"/>
          <a:ext cx="2553602" cy="3404277"/>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l" defTabSz="533400">
            <a:lnSpc>
              <a:spcPct val="90000"/>
            </a:lnSpc>
            <a:spcBef>
              <a:spcPct val="0"/>
            </a:spcBef>
            <a:spcAft>
              <a:spcPct val="35000"/>
            </a:spcAft>
            <a:buNone/>
          </a:pPr>
          <a:r>
            <a:rPr lang="en-US" sz="1200" kern="1200"/>
            <a:t>Set the initial cluster centers (means) randomly (or using another recommended method) within the data</a:t>
          </a:r>
        </a:p>
        <a:p>
          <a:pPr marL="57150" lvl="1" indent="-57150" algn="l" defTabSz="400050">
            <a:lnSpc>
              <a:spcPct val="90000"/>
            </a:lnSpc>
            <a:spcBef>
              <a:spcPct val="0"/>
            </a:spcBef>
            <a:spcAft>
              <a:spcPct val="15000"/>
            </a:spcAft>
            <a:buChar char="•"/>
          </a:pPr>
          <a:r>
            <a:rPr lang="en-US" sz="900" kern="1200"/>
            <a:t>Assign each observation to the closest cluster (mean or centroid)</a:t>
          </a:r>
        </a:p>
        <a:p>
          <a:pPr marL="57150" lvl="1" indent="-57150" algn="l" defTabSz="400050">
            <a:lnSpc>
              <a:spcPct val="90000"/>
            </a:lnSpc>
            <a:spcBef>
              <a:spcPct val="0"/>
            </a:spcBef>
            <a:spcAft>
              <a:spcPct val="15000"/>
            </a:spcAft>
            <a:buChar char="•"/>
          </a:pPr>
          <a:r>
            <a:rPr lang="en-US" sz="900" kern="1200"/>
            <a:t>Calculate the new mean (centroid) for each cluster</a:t>
          </a:r>
        </a:p>
      </dsp:txBody>
      <dsp:txXfrm>
        <a:off x="2808962" y="1293625"/>
        <a:ext cx="2553602" cy="2042566"/>
      </dsp:txXfrm>
    </dsp:sp>
    <dsp:sp modelId="{5285CB86-2CA5-4587-845D-05BBC57C2360}">
      <dsp:nvSpPr>
        <dsp:cNvPr id="0" name=""/>
        <dsp:cNvSpPr/>
      </dsp:nvSpPr>
      <dsp:spPr>
        <a:xfrm>
          <a:off x="3575122" y="340427"/>
          <a:ext cx="1021283" cy="1021283"/>
        </a:xfrm>
        <a:prstGeom prst="ellips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24685" y="489990"/>
        <a:ext cx="722157" cy="722157"/>
      </dsp:txXfrm>
    </dsp:sp>
    <dsp:sp modelId="{EF8F0C29-5BA7-46B9-AE3F-83A4F39F26B5}">
      <dsp:nvSpPr>
        <dsp:cNvPr id="0" name=""/>
        <dsp:cNvSpPr/>
      </dsp:nvSpPr>
      <dsp:spPr>
        <a:xfrm>
          <a:off x="2808962" y="3404205"/>
          <a:ext cx="2553602" cy="72"/>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99777-3E25-49AB-A3D0-152F3FF43626}">
      <dsp:nvSpPr>
        <dsp:cNvPr id="0" name=""/>
        <dsp:cNvSpPr/>
      </dsp:nvSpPr>
      <dsp:spPr>
        <a:xfrm>
          <a:off x="5617925" y="0"/>
          <a:ext cx="2553602" cy="3404277"/>
        </a:xfrm>
        <a:prstGeom prst="rect">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089" tIns="330200" rIns="199089" bIns="330200" numCol="1" spcCol="1270" anchor="t" anchorCtr="0">
          <a:noAutofit/>
        </a:bodyPr>
        <a:lstStyle/>
        <a:p>
          <a:pPr marL="0" lvl="0" indent="0" algn="l" defTabSz="533400">
            <a:lnSpc>
              <a:spcPct val="90000"/>
            </a:lnSpc>
            <a:spcBef>
              <a:spcPct val="0"/>
            </a:spcBef>
            <a:spcAft>
              <a:spcPct val="35000"/>
            </a:spcAft>
            <a:buNone/>
          </a:pPr>
          <a:r>
            <a:rPr lang="en-US" sz="1200" kern="1200"/>
            <a:t>Repeat steps 1 and 2 until the assignments no longer change</a:t>
          </a:r>
        </a:p>
      </dsp:txBody>
      <dsp:txXfrm>
        <a:off x="5617925" y="1293625"/>
        <a:ext cx="2553602" cy="2042566"/>
      </dsp:txXfrm>
    </dsp:sp>
    <dsp:sp modelId="{0B6E8129-BACA-4E5C-9BA1-A99E601CC0F3}">
      <dsp:nvSpPr>
        <dsp:cNvPr id="0" name=""/>
        <dsp:cNvSpPr/>
      </dsp:nvSpPr>
      <dsp:spPr>
        <a:xfrm>
          <a:off x="6384085" y="340427"/>
          <a:ext cx="1021283" cy="1021283"/>
        </a:xfrm>
        <a:prstGeom prst="ellips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9623" tIns="12700" rIns="79623"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33648" y="489990"/>
        <a:ext cx="722157" cy="722157"/>
      </dsp:txXfrm>
    </dsp:sp>
    <dsp:sp modelId="{E554AC55-59A2-4B1E-8453-F313E0C72642}">
      <dsp:nvSpPr>
        <dsp:cNvPr id="0" name=""/>
        <dsp:cNvSpPr/>
      </dsp:nvSpPr>
      <dsp:spPr>
        <a:xfrm>
          <a:off x="5617925" y="3404205"/>
          <a:ext cx="2553602" cy="72"/>
        </a:xfrm>
        <a:prstGeom prst="rect">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5EA42-3919-431E-A91D-17E4DD403231}">
      <dsp:nvSpPr>
        <dsp:cNvPr id="0" name=""/>
        <dsp:cNvSpPr/>
      </dsp:nvSpPr>
      <dsp:spPr>
        <a:xfrm>
          <a:off x="2541" y="331163"/>
          <a:ext cx="1314140" cy="1314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2EDC986-E0B3-467F-93F4-D3CA7E66BC0B}">
      <dsp:nvSpPr>
        <dsp:cNvPr id="0" name=""/>
        <dsp:cNvSpPr/>
      </dsp:nvSpPr>
      <dsp:spPr>
        <a:xfrm>
          <a:off x="2541" y="1763208"/>
          <a:ext cx="375468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Q: What do you do when you have too many features(dimensions)?</a:t>
          </a:r>
        </a:p>
      </dsp:txBody>
      <dsp:txXfrm>
        <a:off x="2541" y="1763208"/>
        <a:ext cx="3754687" cy="563203"/>
      </dsp:txXfrm>
    </dsp:sp>
    <dsp:sp modelId="{8B2D9DE2-A21E-446D-8DB2-29EFAF49EF43}">
      <dsp:nvSpPr>
        <dsp:cNvPr id="0" name=""/>
        <dsp:cNvSpPr/>
      </dsp:nvSpPr>
      <dsp:spPr>
        <a:xfrm>
          <a:off x="2541" y="2381250"/>
          <a:ext cx="3754687" cy="691862"/>
        </a:xfrm>
        <a:prstGeom prst="rect">
          <a:avLst/>
        </a:prstGeom>
        <a:noFill/>
        <a:ln>
          <a:noFill/>
        </a:ln>
        <a:effectLst/>
      </dsp:spPr>
      <dsp:style>
        <a:lnRef idx="0">
          <a:scrgbClr r="0" g="0" b="0"/>
        </a:lnRef>
        <a:fillRef idx="0">
          <a:scrgbClr r="0" g="0" b="0"/>
        </a:fillRef>
        <a:effectRef idx="0">
          <a:scrgbClr r="0" g="0" b="0"/>
        </a:effectRef>
        <a:fontRef idx="minor"/>
      </dsp:style>
    </dsp:sp>
    <dsp:sp modelId="{4C79DC69-BE08-48ED-90DA-966BDF7F9644}">
      <dsp:nvSpPr>
        <dsp:cNvPr id="0" name=""/>
        <dsp:cNvSpPr/>
      </dsp:nvSpPr>
      <dsp:spPr>
        <a:xfrm>
          <a:off x="4414299" y="331163"/>
          <a:ext cx="1314140" cy="1314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E264591-76EE-4210-9A74-2B7E455310EF}">
      <dsp:nvSpPr>
        <dsp:cNvPr id="0" name=""/>
        <dsp:cNvSpPr/>
      </dsp:nvSpPr>
      <dsp:spPr>
        <a:xfrm>
          <a:off x="4414299" y="1763208"/>
          <a:ext cx="3754687" cy="5632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defRPr b="1"/>
          </a:pPr>
          <a:r>
            <a:rPr lang="en-US" sz="1700" kern="1200"/>
            <a:t>A: Reduce the number of features using:</a:t>
          </a:r>
        </a:p>
      </dsp:txBody>
      <dsp:txXfrm>
        <a:off x="4414299" y="1763208"/>
        <a:ext cx="3754687" cy="563203"/>
      </dsp:txXfrm>
    </dsp:sp>
    <dsp:sp modelId="{CD912846-C046-4617-8BD0-87716934ED93}">
      <dsp:nvSpPr>
        <dsp:cNvPr id="0" name=""/>
        <dsp:cNvSpPr/>
      </dsp:nvSpPr>
      <dsp:spPr>
        <a:xfrm>
          <a:off x="4414299" y="2381250"/>
          <a:ext cx="3754687" cy="691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en-US" sz="1300" kern="1200"/>
            <a:t>feature elimination: remove features</a:t>
          </a:r>
        </a:p>
        <a:p>
          <a:pPr marL="0" lvl="0" indent="0" algn="l" defTabSz="577850">
            <a:lnSpc>
              <a:spcPct val="90000"/>
            </a:lnSpc>
            <a:spcBef>
              <a:spcPct val="0"/>
            </a:spcBef>
            <a:spcAft>
              <a:spcPct val="35000"/>
            </a:spcAft>
            <a:buNone/>
          </a:pPr>
          <a:r>
            <a:rPr lang="en-US" sz="1300" kern="1200"/>
            <a:t>or</a:t>
          </a:r>
        </a:p>
        <a:p>
          <a:pPr marL="0" lvl="0" indent="0" algn="l" defTabSz="577850">
            <a:lnSpc>
              <a:spcPct val="90000"/>
            </a:lnSpc>
            <a:spcBef>
              <a:spcPct val="0"/>
            </a:spcBef>
            <a:spcAft>
              <a:spcPct val="35000"/>
            </a:spcAft>
            <a:buNone/>
          </a:pPr>
          <a:r>
            <a:rPr lang="en-US" sz="1300" kern="1200"/>
            <a:t>feature extraction: combine features</a:t>
          </a:r>
        </a:p>
      </dsp:txBody>
      <dsp:txXfrm>
        <a:off x="4414299" y="2381250"/>
        <a:ext cx="3754687" cy="691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95DEE-8D12-401E-ABB8-229760548C7B}">
      <dsp:nvSpPr>
        <dsp:cNvPr id="0" name=""/>
        <dsp:cNvSpPr/>
      </dsp:nvSpPr>
      <dsp:spPr>
        <a:xfrm>
          <a:off x="0" y="6628"/>
          <a:ext cx="4872038" cy="6314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30242D-8C54-4525-A275-ECC25222B3F0}">
      <dsp:nvSpPr>
        <dsp:cNvPr id="0" name=""/>
        <dsp:cNvSpPr/>
      </dsp:nvSpPr>
      <dsp:spPr>
        <a:xfrm>
          <a:off x="191021" y="148710"/>
          <a:ext cx="347652" cy="347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72C044-9D38-43CF-8F73-36C6EEEE67BF}">
      <dsp:nvSpPr>
        <dsp:cNvPr id="0" name=""/>
        <dsp:cNvSpPr/>
      </dsp:nvSpPr>
      <dsp:spPr>
        <a:xfrm>
          <a:off x="572188" y="6628"/>
          <a:ext cx="4026306"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dirty="0"/>
            <a:t>Fully define the question</a:t>
          </a:r>
          <a:endParaRPr lang="en-US" sz="1400" kern="1200" dirty="0"/>
        </a:p>
      </dsp:txBody>
      <dsp:txXfrm>
        <a:off x="572188" y="6628"/>
        <a:ext cx="4026306" cy="632094"/>
      </dsp:txXfrm>
    </dsp:sp>
    <dsp:sp modelId="{96E5E375-536F-411B-81AE-8E1BBDF00EB8}">
      <dsp:nvSpPr>
        <dsp:cNvPr id="0" name=""/>
        <dsp:cNvSpPr/>
      </dsp:nvSpPr>
      <dsp:spPr>
        <a:xfrm>
          <a:off x="0" y="791957"/>
          <a:ext cx="4872038" cy="6314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30B109-DA8A-4FF1-9066-BB309D3F6D03}">
      <dsp:nvSpPr>
        <dsp:cNvPr id="0" name=""/>
        <dsp:cNvSpPr/>
      </dsp:nvSpPr>
      <dsp:spPr>
        <a:xfrm>
          <a:off x="191021" y="934040"/>
          <a:ext cx="347652" cy="347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60ADB0-85A8-49A5-BFE6-6BF3CA73ED56}">
      <dsp:nvSpPr>
        <dsp:cNvPr id="0" name=""/>
        <dsp:cNvSpPr/>
      </dsp:nvSpPr>
      <dsp:spPr>
        <a:xfrm>
          <a:off x="729695" y="791957"/>
          <a:ext cx="3711292"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a:t>Domain knowledge</a:t>
          </a:r>
          <a:endParaRPr lang="en-US" sz="1400" kern="1200"/>
        </a:p>
      </dsp:txBody>
      <dsp:txXfrm>
        <a:off x="729695" y="791957"/>
        <a:ext cx="3711292" cy="632094"/>
      </dsp:txXfrm>
    </dsp:sp>
    <dsp:sp modelId="{B096EA4E-4721-4F32-9D60-E1236BAA4D53}">
      <dsp:nvSpPr>
        <dsp:cNvPr id="0" name=""/>
        <dsp:cNvSpPr/>
      </dsp:nvSpPr>
      <dsp:spPr>
        <a:xfrm>
          <a:off x="0" y="1577287"/>
          <a:ext cx="4872038" cy="6314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1F5069-F2B0-430B-A801-C1D042BF9967}">
      <dsp:nvSpPr>
        <dsp:cNvPr id="0" name=""/>
        <dsp:cNvSpPr/>
      </dsp:nvSpPr>
      <dsp:spPr>
        <a:xfrm>
          <a:off x="191021" y="1719370"/>
          <a:ext cx="347652" cy="347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74AA51-9DFB-4A79-AFC9-D5061FEC5272}">
      <dsp:nvSpPr>
        <dsp:cNvPr id="0" name=""/>
        <dsp:cNvSpPr/>
      </dsp:nvSpPr>
      <dsp:spPr>
        <a:xfrm>
          <a:off x="729695" y="1577287"/>
          <a:ext cx="3711292"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a:t>Impact (organization, systems, external)</a:t>
          </a:r>
          <a:endParaRPr lang="en-US" sz="1400" kern="1200"/>
        </a:p>
      </dsp:txBody>
      <dsp:txXfrm>
        <a:off x="729695" y="1577287"/>
        <a:ext cx="3711292" cy="632094"/>
      </dsp:txXfrm>
    </dsp:sp>
    <dsp:sp modelId="{67E41BE5-486C-464B-B755-CB732949EF97}">
      <dsp:nvSpPr>
        <dsp:cNvPr id="0" name=""/>
        <dsp:cNvSpPr/>
      </dsp:nvSpPr>
      <dsp:spPr>
        <a:xfrm>
          <a:off x="0" y="2362617"/>
          <a:ext cx="4872038" cy="6314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C676A7-57C7-41B0-9D04-EA0B0451E280}">
      <dsp:nvSpPr>
        <dsp:cNvPr id="0" name=""/>
        <dsp:cNvSpPr/>
      </dsp:nvSpPr>
      <dsp:spPr>
        <a:xfrm>
          <a:off x="191021" y="2504699"/>
          <a:ext cx="347652" cy="347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5AE58D-312E-441D-8639-6935F80F4B4B}">
      <dsp:nvSpPr>
        <dsp:cNvPr id="0" name=""/>
        <dsp:cNvSpPr/>
      </dsp:nvSpPr>
      <dsp:spPr>
        <a:xfrm>
          <a:off x="607111" y="2362617"/>
          <a:ext cx="3956460"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dirty="0"/>
            <a:t>Responsible Assignment Matrix  : </a:t>
          </a:r>
          <a:r>
            <a:rPr lang="en-US" sz="1400" b="0" i="1" kern="1200" dirty="0"/>
            <a:t>Responsible</a:t>
          </a:r>
          <a:r>
            <a:rPr lang="en-US" sz="1400" b="0" i="0" kern="1200" dirty="0"/>
            <a:t>, </a:t>
          </a:r>
          <a:r>
            <a:rPr lang="en-US" sz="1400" b="0" i="1" kern="1200" dirty="0"/>
            <a:t>Accountable</a:t>
          </a:r>
          <a:r>
            <a:rPr lang="en-US" sz="1400" b="0" i="0" kern="1200" dirty="0"/>
            <a:t>, </a:t>
          </a:r>
          <a:r>
            <a:rPr lang="en-US" sz="1400" b="0" i="1" kern="1200" dirty="0"/>
            <a:t>Consulted</a:t>
          </a:r>
          <a:r>
            <a:rPr lang="en-US" sz="1400" b="0" i="0" kern="1200" dirty="0"/>
            <a:t>, and </a:t>
          </a:r>
          <a:r>
            <a:rPr lang="en-US" sz="1400" b="0" i="1" kern="1200" dirty="0"/>
            <a:t>Informed </a:t>
          </a:r>
          <a:endParaRPr lang="en-US" sz="1400" kern="1200" dirty="0"/>
        </a:p>
      </dsp:txBody>
      <dsp:txXfrm>
        <a:off x="607111" y="2362617"/>
        <a:ext cx="3956460" cy="632094"/>
      </dsp:txXfrm>
    </dsp:sp>
    <dsp:sp modelId="{DBC53C96-66EE-4474-8F01-07DFC8151D8D}">
      <dsp:nvSpPr>
        <dsp:cNvPr id="0" name=""/>
        <dsp:cNvSpPr/>
      </dsp:nvSpPr>
      <dsp:spPr>
        <a:xfrm>
          <a:off x="0" y="3147947"/>
          <a:ext cx="4872038" cy="63147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065F60-4AC4-49B4-9E38-58ED452609E9}">
      <dsp:nvSpPr>
        <dsp:cNvPr id="0" name=""/>
        <dsp:cNvSpPr/>
      </dsp:nvSpPr>
      <dsp:spPr>
        <a:xfrm>
          <a:off x="191021" y="3290029"/>
          <a:ext cx="347652" cy="347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E2F96F-D875-4EBF-8277-9F307A6E7A0A}">
      <dsp:nvSpPr>
        <dsp:cNvPr id="0" name=""/>
        <dsp:cNvSpPr/>
      </dsp:nvSpPr>
      <dsp:spPr>
        <a:xfrm>
          <a:off x="729695" y="3147947"/>
          <a:ext cx="3711292"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a:t>Timing requirements</a:t>
          </a:r>
          <a:endParaRPr lang="en-US" sz="1400" kern="1200"/>
        </a:p>
      </dsp:txBody>
      <dsp:txXfrm>
        <a:off x="729695" y="3147947"/>
        <a:ext cx="3711292" cy="632094"/>
      </dsp:txXfrm>
    </dsp:sp>
    <dsp:sp modelId="{22F69D7E-6893-41A2-96A4-9058673A5F9A}">
      <dsp:nvSpPr>
        <dsp:cNvPr id="0" name=""/>
        <dsp:cNvSpPr/>
      </dsp:nvSpPr>
      <dsp:spPr>
        <a:xfrm>
          <a:off x="0" y="3933277"/>
          <a:ext cx="4872038" cy="6314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43C7D-299E-42B7-845A-6FF8F659D033}">
      <dsp:nvSpPr>
        <dsp:cNvPr id="0" name=""/>
        <dsp:cNvSpPr/>
      </dsp:nvSpPr>
      <dsp:spPr>
        <a:xfrm>
          <a:off x="191021" y="4075359"/>
          <a:ext cx="347652" cy="3473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E353CE-5C2F-4FAD-A62F-A5C5FE755D98}">
      <dsp:nvSpPr>
        <dsp:cNvPr id="0" name=""/>
        <dsp:cNvSpPr/>
      </dsp:nvSpPr>
      <dsp:spPr>
        <a:xfrm>
          <a:off x="729695" y="3933277"/>
          <a:ext cx="3711292" cy="632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897" tIns="66897" rIns="66897" bIns="66897" numCol="1" spcCol="1270" anchor="ctr" anchorCtr="0">
          <a:noAutofit/>
        </a:bodyPr>
        <a:lstStyle/>
        <a:p>
          <a:pPr marL="0" lvl="0" indent="0" algn="l" defTabSz="622300">
            <a:lnSpc>
              <a:spcPct val="90000"/>
            </a:lnSpc>
            <a:spcBef>
              <a:spcPct val="0"/>
            </a:spcBef>
            <a:spcAft>
              <a:spcPct val="35000"/>
            </a:spcAft>
            <a:buNone/>
          </a:pPr>
          <a:r>
            <a:rPr lang="en-US" sz="1400" b="0" i="0" kern="1200"/>
            <a:t>Accuracy requirements</a:t>
          </a:r>
          <a:endParaRPr lang="en-US" sz="1400" kern="1200"/>
        </a:p>
      </dsp:txBody>
      <dsp:txXfrm>
        <a:off x="729695" y="3933277"/>
        <a:ext cx="3711292" cy="632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80AC7-1558-49C1-A524-420D4E9F01EE}">
      <dsp:nvSpPr>
        <dsp:cNvPr id="0" name=""/>
        <dsp:cNvSpPr/>
      </dsp:nvSpPr>
      <dsp:spPr>
        <a:xfrm>
          <a:off x="292049" y="1738"/>
          <a:ext cx="2021614" cy="121296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What can the data tell us beyond the formal modeling or hypothesis testing task?</a:t>
          </a:r>
          <a:endParaRPr lang="en-US" sz="1500" kern="1200"/>
        </a:p>
      </dsp:txBody>
      <dsp:txXfrm>
        <a:off x="292049" y="1738"/>
        <a:ext cx="2021614" cy="1212968"/>
      </dsp:txXfrm>
    </dsp:sp>
    <dsp:sp modelId="{ED7D5243-8EDC-4441-8268-0F7DD009DEC4}">
      <dsp:nvSpPr>
        <dsp:cNvPr id="0" name=""/>
        <dsp:cNvSpPr/>
      </dsp:nvSpPr>
      <dsp:spPr>
        <a:xfrm>
          <a:off x="2515824" y="1738"/>
          <a:ext cx="2021614" cy="1212968"/>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Statistical attributes</a:t>
          </a:r>
          <a:endParaRPr lang="en-US" sz="1500" kern="1200"/>
        </a:p>
      </dsp:txBody>
      <dsp:txXfrm>
        <a:off x="2515824" y="1738"/>
        <a:ext cx="2021614" cy="1212968"/>
      </dsp:txXfrm>
    </dsp:sp>
    <dsp:sp modelId="{89F9BCCF-93AB-4A0F-B241-3C28E3060997}">
      <dsp:nvSpPr>
        <dsp:cNvPr id="0" name=""/>
        <dsp:cNvSpPr/>
      </dsp:nvSpPr>
      <dsp:spPr>
        <a:xfrm>
          <a:off x="4739600" y="1738"/>
          <a:ext cx="2021614" cy="121296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Balance of training labels</a:t>
          </a:r>
          <a:endParaRPr lang="en-US" sz="1500" kern="1200"/>
        </a:p>
      </dsp:txBody>
      <dsp:txXfrm>
        <a:off x="4739600" y="1738"/>
        <a:ext cx="2021614" cy="1212968"/>
      </dsp:txXfrm>
    </dsp:sp>
    <dsp:sp modelId="{A2675791-63DC-4F76-9BC5-1597D56872A0}">
      <dsp:nvSpPr>
        <dsp:cNvPr id="0" name=""/>
        <dsp:cNvSpPr/>
      </dsp:nvSpPr>
      <dsp:spPr>
        <a:xfrm>
          <a:off x="292049" y="1416868"/>
          <a:ext cx="2021614" cy="121296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Source of data</a:t>
          </a:r>
          <a:endParaRPr lang="en-US" sz="1500" kern="1200"/>
        </a:p>
      </dsp:txBody>
      <dsp:txXfrm>
        <a:off x="292049" y="1416868"/>
        <a:ext cx="2021614" cy="1212968"/>
      </dsp:txXfrm>
    </dsp:sp>
    <dsp:sp modelId="{6D028DB3-C118-414A-B32A-D7EECE013E71}">
      <dsp:nvSpPr>
        <dsp:cNvPr id="0" name=""/>
        <dsp:cNvSpPr/>
      </dsp:nvSpPr>
      <dsp:spPr>
        <a:xfrm>
          <a:off x="2515824" y="1416868"/>
          <a:ext cx="2021614" cy="1212968"/>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Qualitative descriptions</a:t>
          </a:r>
          <a:endParaRPr lang="en-US" sz="1500" kern="1200"/>
        </a:p>
      </dsp:txBody>
      <dsp:txXfrm>
        <a:off x="2515824" y="1416868"/>
        <a:ext cx="2021614" cy="1212968"/>
      </dsp:txXfrm>
    </dsp:sp>
    <dsp:sp modelId="{81AB6DBB-5533-416A-A9D5-69C2D20A83C3}">
      <dsp:nvSpPr>
        <dsp:cNvPr id="0" name=""/>
        <dsp:cNvSpPr/>
      </dsp:nvSpPr>
      <dsp:spPr>
        <a:xfrm>
          <a:off x="4739600" y="1416868"/>
          <a:ext cx="2021614" cy="121296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How was the data processed up to this point?</a:t>
          </a:r>
          <a:endParaRPr lang="en-US" sz="1500" kern="1200"/>
        </a:p>
      </dsp:txBody>
      <dsp:txXfrm>
        <a:off x="4739600" y="1416868"/>
        <a:ext cx="2021614" cy="1212968"/>
      </dsp:txXfrm>
    </dsp:sp>
    <dsp:sp modelId="{65234008-9F5B-4A91-8C97-4F3D16AE3D74}">
      <dsp:nvSpPr>
        <dsp:cNvPr id="0" name=""/>
        <dsp:cNvSpPr/>
      </dsp:nvSpPr>
      <dsp:spPr>
        <a:xfrm>
          <a:off x="292049" y="2831998"/>
          <a:ext cx="2021614" cy="1212968"/>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Outliers</a:t>
          </a:r>
          <a:endParaRPr lang="en-US" sz="1500" kern="1200"/>
        </a:p>
      </dsp:txBody>
      <dsp:txXfrm>
        <a:off x="292049" y="2831998"/>
        <a:ext cx="2021614" cy="1212968"/>
      </dsp:txXfrm>
    </dsp:sp>
    <dsp:sp modelId="{7DBFC98C-6B2A-4331-9916-27AEF5554F7F}">
      <dsp:nvSpPr>
        <dsp:cNvPr id="0" name=""/>
        <dsp:cNvSpPr/>
      </dsp:nvSpPr>
      <dsp:spPr>
        <a:xfrm>
          <a:off x="2515824" y="2831998"/>
          <a:ext cx="2021614" cy="121296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Missing data</a:t>
          </a:r>
          <a:endParaRPr lang="en-US" sz="1500" kern="1200"/>
        </a:p>
      </dsp:txBody>
      <dsp:txXfrm>
        <a:off x="2515824" y="2831998"/>
        <a:ext cx="2021614" cy="1212968"/>
      </dsp:txXfrm>
    </dsp:sp>
    <dsp:sp modelId="{498D1C5E-0482-4777-8831-71EE63760F9B}">
      <dsp:nvSpPr>
        <dsp:cNvPr id="0" name=""/>
        <dsp:cNvSpPr/>
      </dsp:nvSpPr>
      <dsp:spPr>
        <a:xfrm>
          <a:off x="4739600" y="2831998"/>
          <a:ext cx="2021614" cy="1212968"/>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Graphs</a:t>
          </a:r>
          <a:endParaRPr lang="en-US" sz="1500" kern="1200"/>
        </a:p>
      </dsp:txBody>
      <dsp:txXfrm>
        <a:off x="4739600" y="2831998"/>
        <a:ext cx="2021614" cy="12129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2BBE7-2D7C-411D-89B5-BFCD543511F4}">
      <dsp:nvSpPr>
        <dsp:cNvPr id="0" name=""/>
        <dsp:cNvSpPr/>
      </dsp:nvSpPr>
      <dsp:spPr>
        <a:xfrm>
          <a:off x="3464" y="911491"/>
          <a:ext cx="415652" cy="4156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57909B-D17F-4E87-9B40-F6BAD9095D7A}">
      <dsp:nvSpPr>
        <dsp:cNvPr id="0" name=""/>
        <dsp:cNvSpPr/>
      </dsp:nvSpPr>
      <dsp:spPr>
        <a:xfrm>
          <a:off x="3464"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Center</a:t>
          </a:r>
          <a:endParaRPr lang="en-US" sz="1400" kern="1200"/>
        </a:p>
      </dsp:txBody>
      <dsp:txXfrm>
        <a:off x="3464" y="1395139"/>
        <a:ext cx="1187578" cy="591817"/>
      </dsp:txXfrm>
    </dsp:sp>
    <dsp:sp modelId="{92965D8E-7705-4734-9BB8-FAF4EE78ACD0}">
      <dsp:nvSpPr>
        <dsp:cNvPr id="0" name=""/>
        <dsp:cNvSpPr/>
      </dsp:nvSpPr>
      <dsp:spPr>
        <a:xfrm>
          <a:off x="3464"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Shift values so the mean becomes zero</a:t>
          </a:r>
          <a:endParaRPr lang="en-US" sz="1100" kern="1200"/>
        </a:p>
      </dsp:txBody>
      <dsp:txXfrm>
        <a:off x="3464" y="2018583"/>
        <a:ext cx="1187578" cy="474201"/>
      </dsp:txXfrm>
    </dsp:sp>
    <dsp:sp modelId="{A553B6A4-3938-46FE-A246-54723CA9D5B8}">
      <dsp:nvSpPr>
        <dsp:cNvPr id="0" name=""/>
        <dsp:cNvSpPr/>
      </dsp:nvSpPr>
      <dsp:spPr>
        <a:xfrm>
          <a:off x="1398868" y="911491"/>
          <a:ext cx="415652" cy="4156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DFB067-6003-4C21-9BCF-FF5B2AF8B275}">
      <dsp:nvSpPr>
        <dsp:cNvPr id="0" name=""/>
        <dsp:cNvSpPr/>
      </dsp:nvSpPr>
      <dsp:spPr>
        <a:xfrm>
          <a:off x="1398868"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Normalize</a:t>
          </a:r>
          <a:endParaRPr lang="en-US" sz="1400" kern="1200"/>
        </a:p>
      </dsp:txBody>
      <dsp:txXfrm>
        <a:off x="1398868" y="1395139"/>
        <a:ext cx="1187578" cy="591817"/>
      </dsp:txXfrm>
    </dsp:sp>
    <dsp:sp modelId="{94B0BED4-81AD-40F3-A0C9-721855E20720}">
      <dsp:nvSpPr>
        <dsp:cNvPr id="0" name=""/>
        <dsp:cNvSpPr/>
      </dsp:nvSpPr>
      <dsp:spPr>
        <a:xfrm>
          <a:off x="1398868"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Scale data so it all lies between zero and one</a:t>
          </a:r>
          <a:endParaRPr lang="en-US" sz="1100" kern="1200"/>
        </a:p>
      </dsp:txBody>
      <dsp:txXfrm>
        <a:off x="1398868" y="2018583"/>
        <a:ext cx="1187578" cy="474201"/>
      </dsp:txXfrm>
    </dsp:sp>
    <dsp:sp modelId="{19800F8A-9DD7-4506-B151-B11932D212B2}">
      <dsp:nvSpPr>
        <dsp:cNvPr id="0" name=""/>
        <dsp:cNvSpPr/>
      </dsp:nvSpPr>
      <dsp:spPr>
        <a:xfrm>
          <a:off x="2794272" y="911491"/>
          <a:ext cx="415652" cy="4156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24632D-94AE-4C90-8977-6A0639A4605F}">
      <dsp:nvSpPr>
        <dsp:cNvPr id="0" name=""/>
        <dsp:cNvSpPr/>
      </dsp:nvSpPr>
      <dsp:spPr>
        <a:xfrm>
          <a:off x="2794272"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Standardize (z-score)</a:t>
          </a:r>
          <a:endParaRPr lang="en-US" sz="1400" kern="1200"/>
        </a:p>
      </dsp:txBody>
      <dsp:txXfrm>
        <a:off x="2794272" y="1395139"/>
        <a:ext cx="1187578" cy="591817"/>
      </dsp:txXfrm>
    </dsp:sp>
    <dsp:sp modelId="{5D8039E7-F751-4A26-A174-9A987DA8C06A}">
      <dsp:nvSpPr>
        <dsp:cNvPr id="0" name=""/>
        <dsp:cNvSpPr/>
      </dsp:nvSpPr>
      <dsp:spPr>
        <a:xfrm>
          <a:off x="2794272"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Center and scale to a standard deviation of 1</a:t>
          </a:r>
          <a:endParaRPr lang="en-US" sz="1100" kern="1200"/>
        </a:p>
      </dsp:txBody>
      <dsp:txXfrm>
        <a:off x="2794272" y="2018583"/>
        <a:ext cx="1187578" cy="474201"/>
      </dsp:txXfrm>
    </dsp:sp>
    <dsp:sp modelId="{A84733EE-3799-45F1-B08D-CB078AA35C84}">
      <dsp:nvSpPr>
        <dsp:cNvPr id="0" name=""/>
        <dsp:cNvSpPr/>
      </dsp:nvSpPr>
      <dsp:spPr>
        <a:xfrm>
          <a:off x="4189677" y="911491"/>
          <a:ext cx="415652" cy="4156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2C0F91-6F56-4BFE-9E77-65BCFDBF1DE6}">
      <dsp:nvSpPr>
        <dsp:cNvPr id="0" name=""/>
        <dsp:cNvSpPr/>
      </dsp:nvSpPr>
      <dsp:spPr>
        <a:xfrm>
          <a:off x="4189677"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Encode</a:t>
          </a:r>
          <a:endParaRPr lang="en-US" sz="1400" kern="1200"/>
        </a:p>
      </dsp:txBody>
      <dsp:txXfrm>
        <a:off x="4189677" y="1395139"/>
        <a:ext cx="1187578" cy="591817"/>
      </dsp:txXfrm>
    </dsp:sp>
    <dsp:sp modelId="{3CD767A4-BF85-47CE-84ED-74D2294813C9}">
      <dsp:nvSpPr>
        <dsp:cNvPr id="0" name=""/>
        <dsp:cNvSpPr/>
      </dsp:nvSpPr>
      <dsp:spPr>
        <a:xfrm>
          <a:off x="4189677"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One-hot, ordinal, label, other</a:t>
          </a:r>
          <a:endParaRPr lang="en-US" sz="1100" kern="1200"/>
        </a:p>
      </dsp:txBody>
      <dsp:txXfrm>
        <a:off x="4189677" y="2018583"/>
        <a:ext cx="1187578" cy="474201"/>
      </dsp:txXfrm>
    </dsp:sp>
    <dsp:sp modelId="{42F4A571-8831-4CF3-8467-9730982ECBAE}">
      <dsp:nvSpPr>
        <dsp:cNvPr id="0" name=""/>
        <dsp:cNvSpPr/>
      </dsp:nvSpPr>
      <dsp:spPr>
        <a:xfrm>
          <a:off x="5585081" y="911491"/>
          <a:ext cx="415652" cy="41565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65AE03-A65A-4F5C-B5D1-0198C22576EC}">
      <dsp:nvSpPr>
        <dsp:cNvPr id="0" name=""/>
        <dsp:cNvSpPr/>
      </dsp:nvSpPr>
      <dsp:spPr>
        <a:xfrm>
          <a:off x="5585081"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Missing values</a:t>
          </a:r>
          <a:endParaRPr lang="en-US" sz="1400" kern="1200"/>
        </a:p>
      </dsp:txBody>
      <dsp:txXfrm>
        <a:off x="5585081" y="1395139"/>
        <a:ext cx="1187578" cy="591817"/>
      </dsp:txXfrm>
    </dsp:sp>
    <dsp:sp modelId="{30347168-0E2C-4DD7-B165-5A13A006C5DC}">
      <dsp:nvSpPr>
        <dsp:cNvPr id="0" name=""/>
        <dsp:cNvSpPr/>
      </dsp:nvSpPr>
      <dsp:spPr>
        <a:xfrm>
          <a:off x="5585081"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kern="1200"/>
            <a:t>Remove records vs impute values</a:t>
          </a:r>
          <a:endParaRPr lang="en-US" sz="1100" kern="1200"/>
        </a:p>
      </dsp:txBody>
      <dsp:txXfrm>
        <a:off x="5585081" y="2018583"/>
        <a:ext cx="1187578" cy="474201"/>
      </dsp:txXfrm>
    </dsp:sp>
    <dsp:sp modelId="{7C17E150-621B-4D10-8702-87C6A2BA3AC8}">
      <dsp:nvSpPr>
        <dsp:cNvPr id="0" name=""/>
        <dsp:cNvSpPr/>
      </dsp:nvSpPr>
      <dsp:spPr>
        <a:xfrm>
          <a:off x="6980485" y="911491"/>
          <a:ext cx="415652" cy="41565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00340D-0FAB-4EEE-A965-116AA837FD22}">
      <dsp:nvSpPr>
        <dsp:cNvPr id="0" name=""/>
        <dsp:cNvSpPr/>
      </dsp:nvSpPr>
      <dsp:spPr>
        <a:xfrm>
          <a:off x="6980485" y="1395139"/>
          <a:ext cx="1187578" cy="59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t>Feature selection or elimination</a:t>
          </a:r>
          <a:endParaRPr lang="en-US" sz="1400" kern="1200"/>
        </a:p>
      </dsp:txBody>
      <dsp:txXfrm>
        <a:off x="6980485" y="1395139"/>
        <a:ext cx="1187578" cy="591817"/>
      </dsp:txXfrm>
    </dsp:sp>
    <dsp:sp modelId="{1C112285-670C-47D3-9FAF-752AFC3F090B}">
      <dsp:nvSpPr>
        <dsp:cNvPr id="0" name=""/>
        <dsp:cNvSpPr/>
      </dsp:nvSpPr>
      <dsp:spPr>
        <a:xfrm>
          <a:off x="6980485" y="2018583"/>
          <a:ext cx="1187578" cy="47420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68032-A1FA-4372-9D47-5A3DEEE4E386}">
      <dsp:nvSpPr>
        <dsp:cNvPr id="0" name=""/>
        <dsp:cNvSpPr/>
      </dsp:nvSpPr>
      <dsp:spPr>
        <a:xfrm>
          <a:off x="3599" y="296917"/>
          <a:ext cx="3147470" cy="2517976"/>
        </a:xfrm>
        <a:prstGeom prst="homePlate">
          <a:avLst>
            <a:gd name="adj" fmla="val 25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6" tIns="48260" rIns="444143" bIns="48260" numCol="1" spcCol="1270" anchor="ctr" anchorCtr="0">
          <a:noAutofit/>
        </a:bodyPr>
        <a:lstStyle/>
        <a:p>
          <a:pPr marL="0" lvl="0" indent="0" algn="ctr" defTabSz="844550">
            <a:lnSpc>
              <a:spcPct val="90000"/>
            </a:lnSpc>
            <a:spcBef>
              <a:spcPct val="0"/>
            </a:spcBef>
            <a:spcAft>
              <a:spcPct val="35000"/>
            </a:spcAft>
            <a:buNone/>
          </a:pPr>
          <a:r>
            <a:rPr lang="en-US" sz="1900" kern="1200" dirty="0"/>
            <a:t>A </a:t>
          </a:r>
          <a:r>
            <a:rPr lang="en-US" sz="1900" b="1" kern="1200" dirty="0"/>
            <a:t>Python package</a:t>
          </a:r>
          <a:r>
            <a:rPr lang="en-US" sz="1900" kern="1200" dirty="0"/>
            <a:t> is a collection of functions and methods that allows you to perform many actions without writing your code.</a:t>
          </a:r>
        </a:p>
      </dsp:txBody>
      <dsp:txXfrm>
        <a:off x="3599" y="296917"/>
        <a:ext cx="2832723" cy="2517976"/>
      </dsp:txXfrm>
    </dsp:sp>
    <dsp:sp modelId="{3F6C4E7B-95D2-4886-AADF-AC3021F9C1E2}">
      <dsp:nvSpPr>
        <dsp:cNvPr id="0" name=""/>
        <dsp:cNvSpPr/>
      </dsp:nvSpPr>
      <dsp:spPr>
        <a:xfrm>
          <a:off x="2521575" y="296917"/>
          <a:ext cx="3147470" cy="2517976"/>
        </a:xfrm>
        <a:prstGeom prst="chevron">
          <a:avLst>
            <a:gd name="adj" fmla="val 25000"/>
          </a:avLst>
        </a:prstGeom>
        <a:solidFill>
          <a:schemeClr val="accent2">
            <a:hueOff val="677407"/>
            <a:satOff val="-3316"/>
            <a:lumOff val="186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6" tIns="48260" rIns="111036" bIns="48260" numCol="1" spcCol="1270" anchor="ctr" anchorCtr="0">
          <a:noAutofit/>
        </a:bodyPr>
        <a:lstStyle/>
        <a:p>
          <a:pPr marL="0" lvl="0" indent="0" algn="ctr" defTabSz="844550">
            <a:lnSpc>
              <a:spcPct val="90000"/>
            </a:lnSpc>
            <a:spcBef>
              <a:spcPct val="0"/>
            </a:spcBef>
            <a:spcAft>
              <a:spcPct val="35000"/>
            </a:spcAft>
            <a:buNone/>
          </a:pPr>
          <a:r>
            <a:rPr lang="en-US" sz="1900" kern="1200" dirty="0"/>
            <a:t>Key packages we are using : </a:t>
          </a:r>
          <a:r>
            <a:rPr lang="en-US" sz="1900" kern="1200" dirty="0" err="1"/>
            <a:t>Numpy</a:t>
          </a:r>
          <a:r>
            <a:rPr lang="en-US" sz="1900" kern="1200" dirty="0"/>
            <a:t>, Matplotlib, Pandas, Seaborn, </a:t>
          </a:r>
          <a:r>
            <a:rPr lang="en-US" sz="1900" kern="1200" dirty="0" err="1"/>
            <a:t>sklearn</a:t>
          </a:r>
          <a:endParaRPr lang="en-US" sz="1900" kern="1200" dirty="0"/>
        </a:p>
      </dsp:txBody>
      <dsp:txXfrm>
        <a:off x="3151069" y="296917"/>
        <a:ext cx="1888482" cy="2517976"/>
      </dsp:txXfrm>
    </dsp:sp>
    <dsp:sp modelId="{23071216-846C-4845-B356-C4862ED94689}">
      <dsp:nvSpPr>
        <dsp:cNvPr id="0" name=""/>
        <dsp:cNvSpPr/>
      </dsp:nvSpPr>
      <dsp:spPr>
        <a:xfrm>
          <a:off x="5039551" y="296917"/>
          <a:ext cx="3147470" cy="2517976"/>
        </a:xfrm>
        <a:prstGeom prst="chevron">
          <a:avLst>
            <a:gd name="adj" fmla="val 25000"/>
          </a:avLst>
        </a:prstGeom>
        <a:solidFill>
          <a:schemeClr val="accent2">
            <a:hueOff val="1354814"/>
            <a:satOff val="-6632"/>
            <a:lumOff val="372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036" tIns="40640" rIns="111036" bIns="40640" numCol="1" spcCol="1270" anchor="t" anchorCtr="0">
          <a:noAutofit/>
        </a:bodyPr>
        <a:lstStyle/>
        <a:p>
          <a:pPr marL="0" lvl="0" indent="0" algn="l"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800" kern="1200" dirty="0"/>
            <a:t>Importing libraries in Python</a:t>
          </a:r>
        </a:p>
        <a:p>
          <a:pPr marL="171450" lvl="1" indent="-171450" algn="l" defTabSz="800100">
            <a:lnSpc>
              <a:spcPct val="90000"/>
            </a:lnSpc>
            <a:spcBef>
              <a:spcPct val="0"/>
            </a:spcBef>
            <a:spcAft>
              <a:spcPct val="15000"/>
            </a:spcAft>
            <a:buChar char="•"/>
          </a:pPr>
          <a:r>
            <a:rPr lang="en-US" sz="1800" kern="1200" dirty="0"/>
            <a:t>import </a:t>
          </a:r>
          <a:r>
            <a:rPr lang="en-US" sz="1800" kern="1200" dirty="0" err="1"/>
            <a:t>numpy</a:t>
          </a:r>
          <a:r>
            <a:rPr lang="en-US" sz="1800" kern="1200" dirty="0"/>
            <a:t> as np                     </a:t>
          </a:r>
        </a:p>
        <a:p>
          <a:pPr marL="171450" lvl="1" indent="-171450" algn="l" defTabSz="800100">
            <a:lnSpc>
              <a:spcPct val="90000"/>
            </a:lnSpc>
            <a:spcBef>
              <a:spcPct val="0"/>
            </a:spcBef>
            <a:spcAft>
              <a:spcPct val="15000"/>
            </a:spcAft>
            <a:buChar char="•"/>
          </a:pPr>
          <a:r>
            <a:rPr lang="en-US" sz="1800" kern="1200" dirty="0"/>
            <a:t>Import pandas as pd</a:t>
          </a:r>
        </a:p>
      </dsp:txBody>
      <dsp:txXfrm>
        <a:off x="5669045" y="296917"/>
        <a:ext cx="1888482" cy="2517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0EAC0-9B3D-48F2-AC04-C9DE59AC11A1}">
      <dsp:nvSpPr>
        <dsp:cNvPr id="0" name=""/>
        <dsp:cNvSpPr/>
      </dsp:nvSpPr>
      <dsp:spPr>
        <a:xfrm>
          <a:off x="10512" y="122419"/>
          <a:ext cx="1311575" cy="12184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C311CD-3588-4B31-8203-0D14D6AC7816}">
      <dsp:nvSpPr>
        <dsp:cNvPr id="0" name=""/>
        <dsp:cNvSpPr/>
      </dsp:nvSpPr>
      <dsp:spPr>
        <a:xfrm>
          <a:off x="10512" y="1476710"/>
          <a:ext cx="3747357" cy="95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 - general-purpose array-processing  </a:t>
          </a:r>
        </a:p>
        <a:p>
          <a:pPr marL="0" lvl="0" indent="0" algn="l" defTabSz="622300">
            <a:lnSpc>
              <a:spcPct val="100000"/>
            </a:lnSpc>
            <a:spcBef>
              <a:spcPct val="0"/>
            </a:spcBef>
            <a:spcAft>
              <a:spcPct val="35000"/>
            </a:spcAft>
            <a:buNone/>
            <a:defRPr b="1"/>
          </a:pPr>
          <a:r>
            <a:rPr lang="en-US" sz="1400" kern="1200"/>
            <a:t>- provides a high-performance multidimensional array object </a:t>
          </a:r>
        </a:p>
        <a:p>
          <a:pPr marL="0" lvl="0" indent="0" algn="l" defTabSz="622300">
            <a:lnSpc>
              <a:spcPct val="100000"/>
            </a:lnSpc>
            <a:spcBef>
              <a:spcPct val="0"/>
            </a:spcBef>
            <a:spcAft>
              <a:spcPct val="35000"/>
            </a:spcAft>
            <a:buNone/>
            <a:defRPr b="1"/>
          </a:pPr>
          <a:r>
            <a:rPr lang="en-US" sz="1400" kern="1200"/>
            <a:t>-tools for working with these arrays.</a:t>
          </a:r>
        </a:p>
      </dsp:txBody>
      <dsp:txXfrm>
        <a:off x="10512" y="1476710"/>
        <a:ext cx="3747357" cy="958473"/>
      </dsp:txXfrm>
    </dsp:sp>
    <dsp:sp modelId="{8DEFBC4F-0694-4D54-9A83-CBCEC79B554B}">
      <dsp:nvSpPr>
        <dsp:cNvPr id="0" name=""/>
        <dsp:cNvSpPr/>
      </dsp:nvSpPr>
      <dsp:spPr>
        <a:xfrm>
          <a:off x="10512" y="2498372"/>
          <a:ext cx="3747357" cy="783484"/>
        </a:xfrm>
        <a:prstGeom prst="rect">
          <a:avLst/>
        </a:prstGeom>
        <a:noFill/>
        <a:ln>
          <a:noFill/>
        </a:ln>
        <a:effectLst/>
      </dsp:spPr>
      <dsp:style>
        <a:lnRef idx="0">
          <a:scrgbClr r="0" g="0" b="0"/>
        </a:lnRef>
        <a:fillRef idx="0">
          <a:scrgbClr r="0" g="0" b="0"/>
        </a:fillRef>
        <a:effectRef idx="0">
          <a:scrgbClr r="0" g="0" b="0"/>
        </a:effectRef>
        <a:fontRef idx="minor"/>
      </dsp:style>
    </dsp:sp>
    <dsp:sp modelId="{E7A0D500-3E78-436C-B5D0-FB28C24ED90F}">
      <dsp:nvSpPr>
        <dsp:cNvPr id="0" name=""/>
        <dsp:cNvSpPr/>
      </dsp:nvSpPr>
      <dsp:spPr>
        <a:xfrm>
          <a:off x="4413657" y="122419"/>
          <a:ext cx="1311575" cy="12184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1DBD30-66B7-4F25-832E-C320C5557786}">
      <dsp:nvSpPr>
        <dsp:cNvPr id="0" name=""/>
        <dsp:cNvSpPr/>
      </dsp:nvSpPr>
      <dsp:spPr>
        <a:xfrm>
          <a:off x="4413657" y="1476710"/>
          <a:ext cx="3747357" cy="958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 contains various features :</a:t>
          </a:r>
        </a:p>
      </dsp:txBody>
      <dsp:txXfrm>
        <a:off x="4413657" y="1476710"/>
        <a:ext cx="3747357" cy="958473"/>
      </dsp:txXfrm>
    </dsp:sp>
    <dsp:sp modelId="{2BCC953B-8314-438B-BFEC-C5469DEFAC7D}">
      <dsp:nvSpPr>
        <dsp:cNvPr id="0" name=""/>
        <dsp:cNvSpPr/>
      </dsp:nvSpPr>
      <dsp:spPr>
        <a:xfrm>
          <a:off x="4413657" y="2498372"/>
          <a:ext cx="3747357" cy="783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dirty="0"/>
            <a:t>A powerful N-dimensional array object</a:t>
          </a:r>
        </a:p>
        <a:p>
          <a:pPr marL="0" lvl="0" indent="0" algn="l" defTabSz="488950">
            <a:lnSpc>
              <a:spcPct val="100000"/>
            </a:lnSpc>
            <a:spcBef>
              <a:spcPct val="0"/>
            </a:spcBef>
            <a:spcAft>
              <a:spcPct val="35000"/>
            </a:spcAft>
            <a:buNone/>
          </a:pPr>
          <a:r>
            <a:rPr lang="en-US" sz="1100" kern="1200" dirty="0"/>
            <a:t>Sophisticated (broadcasting) functions</a:t>
          </a:r>
        </a:p>
        <a:p>
          <a:pPr marL="0" lvl="0" indent="0" algn="l" defTabSz="488950">
            <a:lnSpc>
              <a:spcPct val="100000"/>
            </a:lnSpc>
            <a:spcBef>
              <a:spcPct val="0"/>
            </a:spcBef>
            <a:spcAft>
              <a:spcPct val="35000"/>
            </a:spcAft>
            <a:buNone/>
          </a:pPr>
          <a:r>
            <a:rPr lang="en-US" sz="1100" kern="1200" dirty="0"/>
            <a:t>Tools for integrating C/C++ code</a:t>
          </a:r>
        </a:p>
        <a:p>
          <a:pPr marL="0" lvl="0" indent="0" algn="l" defTabSz="488950">
            <a:lnSpc>
              <a:spcPct val="100000"/>
            </a:lnSpc>
            <a:spcBef>
              <a:spcPct val="0"/>
            </a:spcBef>
            <a:spcAft>
              <a:spcPct val="35000"/>
            </a:spcAft>
            <a:buNone/>
          </a:pPr>
          <a:r>
            <a:rPr lang="en-US" sz="1100" kern="1200" dirty="0"/>
            <a:t>Useful linear algebra, Fourier transform</a:t>
          </a:r>
        </a:p>
        <a:p>
          <a:pPr marL="0" lvl="0" indent="0" algn="l" defTabSz="488950">
            <a:lnSpc>
              <a:spcPct val="100000"/>
            </a:lnSpc>
            <a:spcBef>
              <a:spcPct val="0"/>
            </a:spcBef>
            <a:spcAft>
              <a:spcPct val="35000"/>
            </a:spcAft>
            <a:buNone/>
          </a:pPr>
          <a:r>
            <a:rPr lang="en-US" sz="1100" kern="1200" dirty="0"/>
            <a:t>efficient multi-dimensional container of generic data</a:t>
          </a:r>
        </a:p>
      </dsp:txBody>
      <dsp:txXfrm>
        <a:off x="4413657" y="2498372"/>
        <a:ext cx="3747357" cy="78348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BB8F9-C80D-4EE5-AEAE-22AC83FDE614}">
      <dsp:nvSpPr>
        <dsp:cNvPr id="0" name=""/>
        <dsp:cNvSpPr/>
      </dsp:nvSpPr>
      <dsp:spPr>
        <a:xfrm>
          <a:off x="8180" y="586095"/>
          <a:ext cx="1313048" cy="70717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5DFF7F-9D18-4FB1-A8B7-AF290A445D9F}">
      <dsp:nvSpPr>
        <dsp:cNvPr id="0" name=""/>
        <dsp:cNvSpPr/>
      </dsp:nvSpPr>
      <dsp:spPr>
        <a:xfrm>
          <a:off x="8180" y="1351977"/>
          <a:ext cx="3751568" cy="572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0" i="0" kern="1200">
              <a:latin typeface="Arial" panose="020B0604020202020204" pitchFamily="34" charset="0"/>
              <a:cs typeface="Arial" panose="020B0604020202020204" pitchFamily="34" charset="0"/>
            </a:rPr>
            <a:t>-</a:t>
          </a:r>
          <a:r>
            <a:rPr lang="en-US" sz="1800" b="0" i="0" kern="1200">
              <a:latin typeface="Arial" panose="020B0604020202020204" pitchFamily="34" charset="0"/>
              <a:cs typeface="Arial" panose="020B0604020202020204" pitchFamily="34" charset="0"/>
            </a:rPr>
            <a:t>delivers a fast and efficient </a:t>
          </a:r>
        </a:p>
        <a:p>
          <a:pPr marL="0" lvl="0" indent="0" algn="l" defTabSz="622300">
            <a:lnSpc>
              <a:spcPct val="90000"/>
            </a:lnSpc>
            <a:spcBef>
              <a:spcPct val="0"/>
            </a:spcBef>
            <a:spcAft>
              <a:spcPct val="35000"/>
            </a:spcAft>
            <a:buNone/>
            <a:defRPr b="1"/>
          </a:pPr>
          <a:r>
            <a:rPr lang="en-US" sz="1800" b="0" i="0" kern="1200">
              <a:latin typeface="Arial" panose="020B0604020202020204" pitchFamily="34" charset="0"/>
              <a:cs typeface="Arial" panose="020B0604020202020204" pitchFamily="34" charset="0"/>
            </a:rPr>
            <a:t>DataFrame object -enables us to carry out entire data analysis workflow in Python</a:t>
          </a:r>
          <a:endParaRPr lang="en-US" sz="1800" kern="1200" dirty="0">
            <a:latin typeface="Arial" panose="020B0604020202020204" pitchFamily="34" charset="0"/>
            <a:cs typeface="Arial" panose="020B0604020202020204" pitchFamily="34" charset="0"/>
          </a:endParaRPr>
        </a:p>
      </dsp:txBody>
      <dsp:txXfrm>
        <a:off x="8180" y="1351977"/>
        <a:ext cx="3751568" cy="572012"/>
      </dsp:txXfrm>
    </dsp:sp>
    <dsp:sp modelId="{5B86B790-07ED-4F7B-9547-952D51BB8CCB}">
      <dsp:nvSpPr>
        <dsp:cNvPr id="0" name=""/>
        <dsp:cNvSpPr/>
      </dsp:nvSpPr>
      <dsp:spPr>
        <a:xfrm>
          <a:off x="8180" y="1951295"/>
          <a:ext cx="3751568" cy="84"/>
        </a:xfrm>
        <a:prstGeom prst="rect">
          <a:avLst/>
        </a:prstGeom>
        <a:noFill/>
        <a:ln>
          <a:noFill/>
        </a:ln>
        <a:effectLst/>
      </dsp:spPr>
      <dsp:style>
        <a:lnRef idx="0">
          <a:scrgbClr r="0" g="0" b="0"/>
        </a:lnRef>
        <a:fillRef idx="0">
          <a:scrgbClr r="0" g="0" b="0"/>
        </a:fillRef>
        <a:effectRef idx="0">
          <a:scrgbClr r="0" g="0" b="0"/>
        </a:effectRef>
        <a:fontRef idx="minor"/>
      </dsp:style>
    </dsp:sp>
    <dsp:sp modelId="{54876D27-3B44-49F6-A476-1EECA1C361CD}">
      <dsp:nvSpPr>
        <dsp:cNvPr id="0" name=""/>
        <dsp:cNvSpPr/>
      </dsp:nvSpPr>
      <dsp:spPr>
        <a:xfrm>
          <a:off x="4416273" y="586095"/>
          <a:ext cx="1313048" cy="70717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C573F98-9FDC-49AE-97A0-0517CDFCBD99}">
      <dsp:nvSpPr>
        <dsp:cNvPr id="0" name=""/>
        <dsp:cNvSpPr/>
      </dsp:nvSpPr>
      <dsp:spPr>
        <a:xfrm>
          <a:off x="4412709" y="1282065"/>
          <a:ext cx="3751568" cy="572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defRPr b="1"/>
          </a:pPr>
          <a:r>
            <a:rPr lang="en-US" sz="1500" b="0" i="0" kern="1200"/>
            <a:t>Pandas is used for :</a:t>
          </a:r>
        </a:p>
        <a:p>
          <a:pPr marL="0" lvl="0" indent="0" algn="l" defTabSz="666750">
            <a:spcBef>
              <a:spcPct val="0"/>
            </a:spcBef>
            <a:spcAft>
              <a:spcPct val="35000"/>
            </a:spcAft>
            <a:buNone/>
            <a:defRPr b="1"/>
          </a:pPr>
          <a:endParaRPr lang="en-US" sz="1500" kern="1200"/>
        </a:p>
      </dsp:txBody>
      <dsp:txXfrm>
        <a:off x="4412709" y="1282065"/>
        <a:ext cx="3751568" cy="572012"/>
      </dsp:txXfrm>
    </dsp:sp>
    <dsp:sp modelId="{5EF0DEA1-7DB7-4376-B072-1D0B562FB170}">
      <dsp:nvSpPr>
        <dsp:cNvPr id="0" name=""/>
        <dsp:cNvSpPr/>
      </dsp:nvSpPr>
      <dsp:spPr>
        <a:xfrm>
          <a:off x="4424453" y="1600200"/>
          <a:ext cx="3751568" cy="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endParaRPr lang="en-US" sz="1500" b="1" i="0" kern="1200">
            <a:latin typeface="Arial" panose="020B0604020202020204" pitchFamily="34" charset="0"/>
            <a:cs typeface="Arial" panose="020B0604020202020204" pitchFamily="34" charset="0"/>
          </a:endParaRPr>
        </a:p>
        <a:p>
          <a:pPr marL="0" lvl="0" indent="0" algn="l" defTabSz="666750">
            <a:lnSpc>
              <a:spcPct val="90000"/>
            </a:lnSpc>
            <a:spcBef>
              <a:spcPct val="0"/>
            </a:spcBef>
            <a:spcAft>
              <a:spcPct val="35000"/>
            </a:spcAft>
            <a:buNone/>
          </a:pPr>
          <a:r>
            <a:rPr lang="en-US" sz="1600" b="1" i="0" kern="1200">
              <a:latin typeface="Arial" panose="020B0604020202020204" pitchFamily="34" charset="0"/>
              <a:cs typeface="Arial" panose="020B0604020202020204" pitchFamily="34" charset="0"/>
            </a:rPr>
            <a:t>reading and writing data</a:t>
          </a:r>
          <a:r>
            <a:rPr lang="en-US" sz="1600" b="0" i="0" kern="1200">
              <a:latin typeface="Arial" panose="020B0604020202020204" pitchFamily="34" charset="0"/>
              <a:cs typeface="Arial" panose="020B0604020202020204" pitchFamily="34" charset="0"/>
            </a:rPr>
            <a:t> </a:t>
          </a:r>
        </a:p>
        <a:p>
          <a:pPr marL="0" lvl="0" indent="0" algn="l" defTabSz="666750">
            <a:lnSpc>
              <a:spcPct val="90000"/>
            </a:lnSpc>
            <a:spcBef>
              <a:spcPct val="0"/>
            </a:spcBef>
            <a:spcAft>
              <a:spcPct val="35000"/>
            </a:spcAft>
            <a:buNone/>
          </a:pPr>
          <a:r>
            <a:rPr lang="en-US" sz="1600" b="1" i="0" kern="1200">
              <a:latin typeface="Arial" panose="020B0604020202020204" pitchFamily="34" charset="0"/>
              <a:cs typeface="Arial" panose="020B0604020202020204" pitchFamily="34" charset="0"/>
            </a:rPr>
            <a:t>slicing</a:t>
          </a:r>
          <a:r>
            <a:rPr lang="en-US" sz="1600" b="0" i="0" kern="1200">
              <a:latin typeface="Arial" panose="020B0604020202020204" pitchFamily="34" charset="0"/>
              <a:cs typeface="Arial" panose="020B0604020202020204" pitchFamily="34" charset="0"/>
            </a:rPr>
            <a:t>, </a:t>
          </a:r>
          <a:r>
            <a:rPr lang="en-US" sz="1600" b="1" i="0" kern="1200">
              <a:latin typeface="Arial" panose="020B0604020202020204" pitchFamily="34" charset="0"/>
              <a:cs typeface="Arial" panose="020B0604020202020204" pitchFamily="34" charset="0"/>
            </a:rPr>
            <a:t>fancy indexing</a:t>
          </a:r>
          <a:r>
            <a:rPr lang="en-US" sz="1600" b="0" i="0" kern="1200">
              <a:latin typeface="Arial" panose="020B0604020202020204" pitchFamily="34" charset="0"/>
              <a:cs typeface="Arial" panose="020B0604020202020204" pitchFamily="34" charset="0"/>
            </a:rPr>
            <a:t>, and </a:t>
          </a:r>
          <a:r>
            <a:rPr lang="en-US" sz="1600" b="1" i="0" kern="1200">
              <a:latin typeface="Arial" panose="020B0604020202020204" pitchFamily="34" charset="0"/>
              <a:cs typeface="Arial" panose="020B0604020202020204" pitchFamily="34" charset="0"/>
            </a:rPr>
            <a:t>sub setting</a:t>
          </a:r>
          <a:r>
            <a:rPr lang="en-US" sz="1600" b="0" i="0" kern="1200">
              <a:latin typeface="Arial" panose="020B0604020202020204" pitchFamily="34" charset="0"/>
              <a:cs typeface="Arial" panose="020B0604020202020204" pitchFamily="34" charset="0"/>
            </a:rPr>
            <a:t> </a:t>
          </a: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1" i="0" kern="1200">
              <a:latin typeface="Arial" panose="020B0604020202020204" pitchFamily="34" charset="0"/>
              <a:cs typeface="Arial" panose="020B0604020202020204" pitchFamily="34" charset="0"/>
            </a:rPr>
            <a:t>size mutability</a:t>
          </a:r>
          <a:r>
            <a:rPr lang="en-US" sz="1600" b="0" i="0" kern="1200">
              <a:latin typeface="Arial" panose="020B0604020202020204" pitchFamily="34" charset="0"/>
              <a:cs typeface="Arial" panose="020B0604020202020204" pitchFamily="34" charset="0"/>
            </a:rPr>
            <a:t>;</a:t>
          </a: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1" i="0" kern="1200">
              <a:latin typeface="Arial" panose="020B0604020202020204" pitchFamily="34" charset="0"/>
              <a:cs typeface="Arial" panose="020B0604020202020204" pitchFamily="34" charset="0"/>
            </a:rPr>
            <a:t>merging and joining</a:t>
          </a:r>
          <a:r>
            <a:rPr lang="en-US" sz="1600" b="0" i="0" kern="1200">
              <a:latin typeface="Arial" panose="020B0604020202020204" pitchFamily="34" charset="0"/>
              <a:cs typeface="Arial" panose="020B0604020202020204" pitchFamily="34" charset="0"/>
            </a:rPr>
            <a:t> of data sets;</a:t>
          </a: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1" i="0" kern="1200">
              <a:latin typeface="Arial" panose="020B0604020202020204" pitchFamily="34" charset="0"/>
              <a:cs typeface="Arial" panose="020B0604020202020204" pitchFamily="34" charset="0"/>
            </a:rPr>
            <a:t>Time series</a:t>
          </a:r>
          <a:r>
            <a:rPr lang="en-US" sz="1600" b="0" i="0" kern="1200">
              <a:latin typeface="Arial" panose="020B0604020202020204" pitchFamily="34" charset="0"/>
              <a:cs typeface="Arial" panose="020B0604020202020204" pitchFamily="34" charset="0"/>
            </a:rPr>
            <a:t>-functionality</a:t>
          </a:r>
          <a:endParaRPr lang="en-US" sz="1600" kern="1200" dirty="0">
            <a:latin typeface="Arial" panose="020B0604020202020204" pitchFamily="34" charset="0"/>
            <a:cs typeface="Arial" panose="020B0604020202020204" pitchFamily="34" charset="0"/>
          </a:endParaRPr>
        </a:p>
        <a:p>
          <a:pPr marL="0" lvl="0" indent="0" algn="l" defTabSz="711200">
            <a:lnSpc>
              <a:spcPct val="90000"/>
            </a:lnSpc>
            <a:spcBef>
              <a:spcPct val="0"/>
            </a:spcBef>
            <a:spcAft>
              <a:spcPct val="35000"/>
            </a:spcAft>
            <a:buNone/>
          </a:pPr>
          <a:r>
            <a:rPr lang="en-US" sz="1600" b="0" i="0" kern="1200">
              <a:latin typeface="Arial" panose="020B0604020202020204" pitchFamily="34" charset="0"/>
              <a:cs typeface="Arial" panose="020B0604020202020204" pitchFamily="34" charset="0"/>
            </a:rPr>
            <a:t>Highly </a:t>
          </a:r>
          <a:r>
            <a:rPr lang="en-US" sz="1600" b="1" i="0" kern="1200">
              <a:latin typeface="Arial" panose="020B0604020202020204" pitchFamily="34" charset="0"/>
              <a:cs typeface="Arial" panose="020B0604020202020204" pitchFamily="34" charset="0"/>
            </a:rPr>
            <a:t>optimized for performance</a:t>
          </a:r>
          <a:endParaRPr lang="en-US" sz="1600" kern="1200" dirty="0">
            <a:latin typeface="Arial" panose="020B0604020202020204" pitchFamily="34" charset="0"/>
            <a:cs typeface="Arial" panose="020B0604020202020204" pitchFamily="34" charset="0"/>
          </a:endParaRPr>
        </a:p>
      </dsp:txBody>
      <dsp:txXfrm>
        <a:off x="4424453" y="1600200"/>
        <a:ext cx="3751568" cy="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E8981-AD04-4818-B519-2480BD3E062F}">
      <dsp:nvSpPr>
        <dsp:cNvPr id="0" name=""/>
        <dsp:cNvSpPr/>
      </dsp:nvSpPr>
      <dsp:spPr>
        <a:xfrm>
          <a:off x="282165" y="842568"/>
          <a:ext cx="873896" cy="87389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14939-E755-41F5-B52F-3D3737382544}">
      <dsp:nvSpPr>
        <dsp:cNvPr id="0" name=""/>
        <dsp:cNvSpPr/>
      </dsp:nvSpPr>
      <dsp:spPr>
        <a:xfrm>
          <a:off x="468405" y="1028808"/>
          <a:ext cx="501416" cy="5014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1A18812-C750-4C97-B514-7725182256FD}">
      <dsp:nvSpPr>
        <dsp:cNvPr id="0" name=""/>
        <dsp:cNvSpPr/>
      </dsp:nvSpPr>
      <dsp:spPr>
        <a:xfrm>
          <a:off x="280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multi-platform data visualization library </a:t>
          </a:r>
          <a:endParaRPr lang="en-US" sz="1100" kern="1200"/>
        </a:p>
      </dsp:txBody>
      <dsp:txXfrm>
        <a:off x="2805" y="1988661"/>
        <a:ext cx="1432617" cy="573046"/>
      </dsp:txXfrm>
    </dsp:sp>
    <dsp:sp modelId="{01E19549-7410-489C-B14C-BDB9247161E8}">
      <dsp:nvSpPr>
        <dsp:cNvPr id="0" name=""/>
        <dsp:cNvSpPr/>
      </dsp:nvSpPr>
      <dsp:spPr>
        <a:xfrm>
          <a:off x="1965490" y="842568"/>
          <a:ext cx="873896" cy="87389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08897D-91CC-47D4-B915-75AF777633A6}">
      <dsp:nvSpPr>
        <dsp:cNvPr id="0" name=""/>
        <dsp:cNvSpPr/>
      </dsp:nvSpPr>
      <dsp:spPr>
        <a:xfrm>
          <a:off x="2151730" y="1028808"/>
          <a:ext cx="501416" cy="5014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247273-36DF-470C-97A7-B95849FAC2BF}">
      <dsp:nvSpPr>
        <dsp:cNvPr id="0" name=""/>
        <dsp:cNvSpPr/>
      </dsp:nvSpPr>
      <dsp:spPr>
        <a:xfrm>
          <a:off x="1686130"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allows us visual access to huge amounts of data in easily digestible visuals. </a:t>
          </a:r>
          <a:endParaRPr lang="en-US" sz="1100" kern="1200"/>
        </a:p>
      </dsp:txBody>
      <dsp:txXfrm>
        <a:off x="1686130" y="1988661"/>
        <a:ext cx="1432617" cy="573046"/>
      </dsp:txXfrm>
    </dsp:sp>
    <dsp:sp modelId="{B00FBF0F-31A6-4605-B508-9C8C311D3315}">
      <dsp:nvSpPr>
        <dsp:cNvPr id="0" name=""/>
        <dsp:cNvSpPr/>
      </dsp:nvSpPr>
      <dsp:spPr>
        <a:xfrm>
          <a:off x="3648815" y="842568"/>
          <a:ext cx="873896" cy="87389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D13CC-B57C-4394-A29B-0AE8C07B5792}">
      <dsp:nvSpPr>
        <dsp:cNvPr id="0" name=""/>
        <dsp:cNvSpPr/>
      </dsp:nvSpPr>
      <dsp:spPr>
        <a:xfrm>
          <a:off x="3835055" y="1028808"/>
          <a:ext cx="501416" cy="5014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1C1C09-1C61-49F5-BED4-F4F6D996B830}">
      <dsp:nvSpPr>
        <dsp:cNvPr id="0" name=""/>
        <dsp:cNvSpPr/>
      </dsp:nvSpPr>
      <dsp:spPr>
        <a:xfrm>
          <a:off x="336945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consists of several plots like line, bar, scatter, histogram</a:t>
          </a:r>
          <a:endParaRPr lang="en-US" sz="1100" kern="1200"/>
        </a:p>
      </dsp:txBody>
      <dsp:txXfrm>
        <a:off x="3369455" y="1988661"/>
        <a:ext cx="1432617" cy="573046"/>
      </dsp:txXfrm>
    </dsp:sp>
    <dsp:sp modelId="{956A8E39-EF60-442A-8098-C7E5D5526FB9}">
      <dsp:nvSpPr>
        <dsp:cNvPr id="0" name=""/>
        <dsp:cNvSpPr/>
      </dsp:nvSpPr>
      <dsp:spPr>
        <a:xfrm>
          <a:off x="5332140" y="842568"/>
          <a:ext cx="873896" cy="87389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CA9BA-48FB-4448-977A-C960FD2237ED}">
      <dsp:nvSpPr>
        <dsp:cNvPr id="0" name=""/>
        <dsp:cNvSpPr/>
      </dsp:nvSpPr>
      <dsp:spPr>
        <a:xfrm>
          <a:off x="5518381" y="1028808"/>
          <a:ext cx="501416" cy="5014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E8990E-A2B9-4867-BB52-F4B195823253}">
      <dsp:nvSpPr>
        <dsp:cNvPr id="0" name=""/>
        <dsp:cNvSpPr/>
      </dsp:nvSpPr>
      <dsp:spPr>
        <a:xfrm>
          <a:off x="5052780"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Using one-liners to generate basic plots in matplotlib is fairly simple, but </a:t>
          </a:r>
          <a:endParaRPr lang="en-US" sz="1100" kern="1200"/>
        </a:p>
      </dsp:txBody>
      <dsp:txXfrm>
        <a:off x="5052780" y="1988661"/>
        <a:ext cx="1432617" cy="573046"/>
      </dsp:txXfrm>
    </dsp:sp>
    <dsp:sp modelId="{31F1332B-B2FA-4446-A8DB-364A98547350}">
      <dsp:nvSpPr>
        <dsp:cNvPr id="0" name=""/>
        <dsp:cNvSpPr/>
      </dsp:nvSpPr>
      <dsp:spPr>
        <a:xfrm>
          <a:off x="7015466" y="842568"/>
          <a:ext cx="873896" cy="87389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016AA5-D635-4FCD-8D1E-32A25FDACECE}">
      <dsp:nvSpPr>
        <dsp:cNvPr id="0" name=""/>
        <dsp:cNvSpPr/>
      </dsp:nvSpPr>
      <dsp:spPr>
        <a:xfrm>
          <a:off x="7201706" y="1028808"/>
          <a:ext cx="501416" cy="5014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784D38-981A-4688-A9FF-5A25B9E97914}">
      <dsp:nvSpPr>
        <dsp:cNvPr id="0" name=""/>
        <dsp:cNvSpPr/>
      </dsp:nvSpPr>
      <dsp:spPr>
        <a:xfrm>
          <a:off x="6736105" y="1988661"/>
          <a:ext cx="1432617" cy="573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skillfully commanding the remaining 98% of the library can be daunting.</a:t>
          </a:r>
          <a:endParaRPr lang="en-US" sz="1100" kern="1200"/>
        </a:p>
      </dsp:txBody>
      <dsp:txXfrm>
        <a:off x="6736105" y="1988661"/>
        <a:ext cx="1432617" cy="5730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C16A8C-17D1-403B-81CA-49CD58D8416B}">
      <dsp:nvSpPr>
        <dsp:cNvPr id="0" name=""/>
        <dsp:cNvSpPr/>
      </dsp:nvSpPr>
      <dsp:spPr>
        <a:xfrm>
          <a:off x="1381" y="389030"/>
          <a:ext cx="853453" cy="853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D8597E-44F6-4AE5-9BA1-03273C39C7E9}">
      <dsp:nvSpPr>
        <dsp:cNvPr id="0" name=""/>
        <dsp:cNvSpPr/>
      </dsp:nvSpPr>
      <dsp:spPr>
        <a:xfrm>
          <a:off x="1381" y="1355410"/>
          <a:ext cx="2438437" cy="98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A loss function is a measurement of the difference between the true outputs and modeled outputs, for the same inputs</a:t>
          </a:r>
        </a:p>
      </dsp:txBody>
      <dsp:txXfrm>
        <a:off x="1381" y="1355410"/>
        <a:ext cx="2438437" cy="982995"/>
      </dsp:txXfrm>
    </dsp:sp>
    <dsp:sp modelId="{65A506B4-BEC1-491F-A509-461CDAD5BD67}">
      <dsp:nvSpPr>
        <dsp:cNvPr id="0" name=""/>
        <dsp:cNvSpPr/>
      </dsp:nvSpPr>
      <dsp:spPr>
        <a:xfrm>
          <a:off x="1381" y="2390930"/>
          <a:ext cx="2438437" cy="624316"/>
        </a:xfrm>
        <a:prstGeom prst="rect">
          <a:avLst/>
        </a:prstGeom>
        <a:noFill/>
        <a:ln>
          <a:noFill/>
        </a:ln>
        <a:effectLst/>
      </dsp:spPr>
      <dsp:style>
        <a:lnRef idx="0">
          <a:scrgbClr r="0" g="0" b="0"/>
        </a:lnRef>
        <a:fillRef idx="0">
          <a:scrgbClr r="0" g="0" b="0"/>
        </a:fillRef>
        <a:effectRef idx="0">
          <a:scrgbClr r="0" g="0" b="0"/>
        </a:effectRef>
        <a:fontRef idx="minor"/>
      </dsp:style>
    </dsp:sp>
    <dsp:sp modelId="{DF61ABF5-4DB5-4DD1-8595-D4DA4FDCF4F8}">
      <dsp:nvSpPr>
        <dsp:cNvPr id="0" name=""/>
        <dsp:cNvSpPr/>
      </dsp:nvSpPr>
      <dsp:spPr>
        <a:xfrm>
          <a:off x="2866545" y="389030"/>
          <a:ext cx="853453" cy="853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30990B-D1EB-42ED-9137-D18B576234A7}">
      <dsp:nvSpPr>
        <dsp:cNvPr id="0" name=""/>
        <dsp:cNvSpPr/>
      </dsp:nvSpPr>
      <dsp:spPr>
        <a:xfrm>
          <a:off x="2866545" y="1355410"/>
          <a:ext cx="2438437" cy="98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For many ML problems our goal is to minimize the loss between our model and the data</a:t>
          </a:r>
        </a:p>
      </dsp:txBody>
      <dsp:txXfrm>
        <a:off x="2866545" y="1355410"/>
        <a:ext cx="2438437" cy="982995"/>
      </dsp:txXfrm>
    </dsp:sp>
    <dsp:sp modelId="{9107BA28-9ADF-4709-A804-0E1E594A2EAA}">
      <dsp:nvSpPr>
        <dsp:cNvPr id="0" name=""/>
        <dsp:cNvSpPr/>
      </dsp:nvSpPr>
      <dsp:spPr>
        <a:xfrm>
          <a:off x="2866545" y="2390930"/>
          <a:ext cx="2438437" cy="624316"/>
        </a:xfrm>
        <a:prstGeom prst="rect">
          <a:avLst/>
        </a:prstGeom>
        <a:noFill/>
        <a:ln>
          <a:noFill/>
        </a:ln>
        <a:effectLst/>
      </dsp:spPr>
      <dsp:style>
        <a:lnRef idx="0">
          <a:scrgbClr r="0" g="0" b="0"/>
        </a:lnRef>
        <a:fillRef idx="0">
          <a:scrgbClr r="0" g="0" b="0"/>
        </a:fillRef>
        <a:effectRef idx="0">
          <a:scrgbClr r="0" g="0" b="0"/>
        </a:effectRef>
        <a:fontRef idx="minor"/>
      </dsp:style>
    </dsp:sp>
    <dsp:sp modelId="{36B52012-5D44-44AB-9EE2-AE076F21FDB5}">
      <dsp:nvSpPr>
        <dsp:cNvPr id="0" name=""/>
        <dsp:cNvSpPr/>
      </dsp:nvSpPr>
      <dsp:spPr>
        <a:xfrm>
          <a:off x="5731709" y="389030"/>
          <a:ext cx="853453" cy="8534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807B3C-85B9-4A15-9D5D-7A530FAC4618}">
      <dsp:nvSpPr>
        <dsp:cNvPr id="0" name=""/>
        <dsp:cNvSpPr/>
      </dsp:nvSpPr>
      <dsp:spPr>
        <a:xfrm>
          <a:off x="5731709" y="1355410"/>
          <a:ext cx="2438437" cy="98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Common loss functions</a:t>
          </a:r>
        </a:p>
      </dsp:txBody>
      <dsp:txXfrm>
        <a:off x="5731709" y="1355410"/>
        <a:ext cx="2438437" cy="982995"/>
      </dsp:txXfrm>
    </dsp:sp>
    <dsp:sp modelId="{1235CABF-ECF5-4B3A-85AE-D7795615668E}">
      <dsp:nvSpPr>
        <dsp:cNvPr id="0" name=""/>
        <dsp:cNvSpPr/>
      </dsp:nvSpPr>
      <dsp:spPr>
        <a:xfrm>
          <a:off x="5731709" y="2390930"/>
          <a:ext cx="2438437" cy="624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RMSE, absolute error, zero-one error, log loss, R², K-L divergence, percentage errors, logarithmic error, ROC AuC, …</a:t>
          </a:r>
        </a:p>
      </dsp:txBody>
      <dsp:txXfrm>
        <a:off x="5731709" y="2390930"/>
        <a:ext cx="2438437" cy="62431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DBACB0-2BC2-49CE-98AB-CCD29308430B}" type="datetimeFigureOut">
              <a:rPr lang="en-US" smtClean="0"/>
              <a:t>10/1/2019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D8D603-2614-409D-8915-A0FF4A4549C1}" type="slidenum">
              <a:rPr lang="en-US" smtClean="0"/>
              <a:t>‹#›</a:t>
            </a:fld>
            <a:endParaRPr lang="en-US"/>
          </a:p>
        </p:txBody>
      </p:sp>
    </p:spTree>
    <p:extLst>
      <p:ext uri="{BB962C8B-B14F-4D97-AF65-F5344CB8AC3E}">
        <p14:creationId xmlns:p14="http://schemas.microsoft.com/office/powerpoint/2010/main" val="211623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atsmodels.sf.net/"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ikit-learn.org/"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alpython.com/python-matplotlib-guid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Acrony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Fundamentally, machine learning involves building mathematical models to help understand data. "Learning" enters the fray when we give these models </a:t>
            </a:r>
            <a:r>
              <a:rPr lang="en-US" sz="1200" b="0" i="1" kern="1200" dirty="0">
                <a:solidFill>
                  <a:schemeClr val="tx1"/>
                </a:solidFill>
                <a:effectLst/>
                <a:latin typeface="+mn-lt"/>
                <a:ea typeface="+mn-ea"/>
                <a:cs typeface="+mn-cs"/>
              </a:rPr>
              <a:t>tunable parameters</a:t>
            </a:r>
            <a:r>
              <a:rPr lang="en-US" sz="1200" b="0" i="0" kern="1200" dirty="0">
                <a:solidFill>
                  <a:schemeClr val="tx1"/>
                </a:solidFill>
                <a:effectLst/>
                <a:latin typeface="+mn-lt"/>
                <a:ea typeface="+mn-ea"/>
                <a:cs typeface="+mn-cs"/>
              </a:rPr>
              <a:t> that can be adapted to observed data; in this way the program can be considered to be "learning" from the data. Once these models have been fit to previously seen data, they can be used to predict and understand aspects of newly observed data.</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260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b="0" i="0" dirty="0"/>
              <a:t>Tools for </a:t>
            </a:r>
            <a:r>
              <a:rPr lang="en-US" b="1" i="0" dirty="0"/>
              <a:t>reading and writing data</a:t>
            </a:r>
            <a:r>
              <a:rPr lang="en-US" b="0" i="0" dirty="0"/>
              <a:t> between in-memory data structures and different formats: CSV and text files, Microsoft Excel, SQL databases, and the fast HDF5 format;</a:t>
            </a:r>
            <a:endParaRPr lang="en-US" dirty="0"/>
          </a:p>
          <a:p>
            <a:pPr lvl="0">
              <a:lnSpc>
                <a:spcPct val="100000"/>
              </a:lnSpc>
            </a:pPr>
            <a:r>
              <a:rPr lang="en-US" b="0" i="0" dirty="0"/>
              <a:t>Intelligent label-based </a:t>
            </a:r>
            <a:r>
              <a:rPr lang="en-US" b="1" i="0" dirty="0"/>
              <a:t>slicing</a:t>
            </a:r>
            <a:r>
              <a:rPr lang="en-US" b="0" i="0" dirty="0"/>
              <a:t>, </a:t>
            </a:r>
            <a:r>
              <a:rPr lang="en-US" b="1" i="0" dirty="0"/>
              <a:t>fancy indexing</a:t>
            </a:r>
            <a:r>
              <a:rPr lang="en-US" b="0" i="0" dirty="0"/>
              <a:t>, and </a:t>
            </a:r>
            <a:r>
              <a:rPr lang="en-US" b="1" i="0" dirty="0" err="1"/>
              <a:t>subsetting</a:t>
            </a:r>
            <a:r>
              <a:rPr lang="en-US" b="0" i="0" dirty="0"/>
              <a:t> of large data sets;</a:t>
            </a:r>
            <a:endParaRPr lang="en-US" dirty="0"/>
          </a:p>
          <a:p>
            <a:pPr lvl="0">
              <a:lnSpc>
                <a:spcPct val="100000"/>
              </a:lnSpc>
            </a:pPr>
            <a:r>
              <a:rPr lang="en-US" b="0" i="0" dirty="0"/>
              <a:t>Columns can be inserted and deleted from data structures for </a:t>
            </a:r>
            <a:r>
              <a:rPr lang="en-US" b="1" i="0" dirty="0"/>
              <a:t>size mutability</a:t>
            </a:r>
            <a:r>
              <a:rPr lang="en-US" b="0" i="0" dirty="0"/>
              <a:t>;</a:t>
            </a:r>
            <a:endParaRPr lang="en-US" dirty="0"/>
          </a:p>
          <a:p>
            <a:pPr lvl="0">
              <a:lnSpc>
                <a:spcPct val="100000"/>
              </a:lnSpc>
            </a:pPr>
            <a:r>
              <a:rPr lang="en-US" b="0" i="0" dirty="0"/>
              <a:t>Aggregating or transforming data with a powerful </a:t>
            </a:r>
            <a:r>
              <a:rPr lang="en-US" b="1" i="0" dirty="0"/>
              <a:t>group by</a:t>
            </a:r>
            <a:r>
              <a:rPr lang="en-US" b="0" i="0" dirty="0"/>
              <a:t> engine allowing split-apply-combine operations on data sets;</a:t>
            </a:r>
            <a:endParaRPr lang="en-US" dirty="0"/>
          </a:p>
          <a:p>
            <a:pPr lvl="0">
              <a:lnSpc>
                <a:spcPct val="100000"/>
              </a:lnSpc>
            </a:pPr>
            <a:r>
              <a:rPr lang="en-US" b="0" i="0" dirty="0"/>
              <a:t>High performance </a:t>
            </a:r>
            <a:r>
              <a:rPr lang="en-US" b="1" i="0" dirty="0"/>
              <a:t>merging and joining</a:t>
            </a:r>
            <a:r>
              <a:rPr lang="en-US" b="0" i="0" dirty="0"/>
              <a:t> of data sets;</a:t>
            </a:r>
            <a:endParaRPr lang="en-US" dirty="0"/>
          </a:p>
          <a:p>
            <a:pPr lvl="0">
              <a:lnSpc>
                <a:spcPct val="100000"/>
              </a:lnSpc>
            </a:pPr>
            <a:r>
              <a:rPr lang="en-US" b="1" i="0" dirty="0"/>
              <a:t>Time series</a:t>
            </a:r>
            <a:r>
              <a:rPr lang="en-US" b="0" i="0" dirty="0"/>
              <a:t>-functionality: date range generation and frequency conversion, moving window statistics, moving window linear regressions, date shifting and lagging. Even create domain-specific time offsets and join time series without losing data;</a:t>
            </a:r>
            <a:endParaRPr lang="en-US" dirty="0"/>
          </a:p>
          <a:p>
            <a:pPr lvl="0">
              <a:lnSpc>
                <a:spcPct val="100000"/>
              </a:lnSpc>
            </a:pPr>
            <a:r>
              <a:rPr lang="en-US" b="0" i="0" dirty="0"/>
              <a:t>Highly </a:t>
            </a:r>
            <a:r>
              <a:rPr lang="en-US" b="1" i="0" dirty="0"/>
              <a:t>optimized for performance</a:t>
            </a:r>
            <a:endParaRPr lang="en-US" dirty="0"/>
          </a:p>
          <a:p>
            <a:pPr lvl="0">
              <a:lnSpc>
                <a:spcPct val="100000"/>
              </a:lnSpc>
            </a:pPr>
            <a:r>
              <a:rPr lang="en-US" b="0" i="0" dirty="0"/>
              <a:t>Python with </a:t>
            </a:r>
            <a:r>
              <a:rPr lang="en-US" b="0" i="1" dirty="0"/>
              <a:t>Pandas</a:t>
            </a:r>
            <a:r>
              <a:rPr lang="en-US" b="0" i="0" dirty="0"/>
              <a:t> is in use in a wide variety of </a:t>
            </a:r>
            <a:r>
              <a:rPr lang="en-US" b="1" i="0" dirty="0"/>
              <a:t>academic and commercial </a:t>
            </a:r>
            <a:r>
              <a:rPr lang="en-US" b="0" i="0" dirty="0"/>
              <a:t>domains, including Finance, Neuroscience, Economics, Statistics, Advertising, Web Analytics, and more.</a:t>
            </a:r>
            <a:endParaRPr lang="en-US" dirty="0"/>
          </a:p>
          <a:p>
            <a:pPr lvl="0">
              <a:lnSpc>
                <a:spcPct val="100000"/>
              </a:lnSpc>
            </a:pPr>
            <a:r>
              <a:rPr lang="en-US" b="0" i="1" dirty="0"/>
              <a:t>Pandas</a:t>
            </a:r>
            <a:r>
              <a:rPr lang="en-US" b="0" i="0" dirty="0"/>
              <a:t> does not implement significant modeling functionality outside of linear and panel regression; for this, look to </a:t>
            </a:r>
            <a:r>
              <a:rPr lang="en-US" b="0" i="0" u="sng" dirty="0" err="1">
                <a:hlinkClick r:id="rId3"/>
              </a:rPr>
              <a:t>statsmodels</a:t>
            </a:r>
            <a:r>
              <a:rPr lang="en-US" b="0" i="0" dirty="0"/>
              <a:t> and </a:t>
            </a:r>
            <a:r>
              <a:rPr lang="en-US" b="0" i="0" u="sng" dirty="0" err="1">
                <a:hlinkClick r:id="rId4"/>
              </a:rPr>
              <a:t>scikit</a:t>
            </a:r>
            <a:r>
              <a:rPr lang="en-US" b="0" i="0" u="sng" dirty="0">
                <a:hlinkClick r:id="rId4"/>
              </a:rPr>
              <a:t>-learn</a:t>
            </a:r>
            <a:r>
              <a:rPr lang="en-US" b="0" i="0" dirty="0"/>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70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lnSpc>
                <a:spcPct val="90000"/>
              </a:lnSpc>
            </a:pPr>
            <a:r>
              <a:rPr lang="en-US" sz="1200" dirty="0"/>
              <a:t>Matplotlib is a visualization library in Python for 2D plotting. </a:t>
            </a:r>
          </a:p>
          <a:p>
            <a:pPr fontAlgn="base">
              <a:lnSpc>
                <a:spcPct val="90000"/>
              </a:lnSpc>
            </a:pPr>
            <a:r>
              <a:rPr lang="en-US" sz="1200" dirty="0"/>
              <a:t>Matplotlib is a multi-platform data visualization library built on NumPy arrays and designed to work with the broader SciPy stack. It was introduced by John Hunter in the year 2002.</a:t>
            </a:r>
          </a:p>
          <a:p>
            <a:pPr fontAlgn="base">
              <a:lnSpc>
                <a:spcPct val="90000"/>
              </a:lnSpc>
            </a:pPr>
            <a:r>
              <a:rPr lang="en-US" sz="1200" dirty="0"/>
              <a:t>One of the greatest benefits of visualization is that it allows us visual access to huge amounts of data in easily digestible visuals. Matplotlib consists of several plots like line, bar, scatter, histogram etc.</a:t>
            </a:r>
          </a:p>
          <a:p>
            <a:pPr>
              <a:lnSpc>
                <a:spcPct val="90000"/>
              </a:lnSpc>
            </a:pPr>
            <a:r>
              <a:rPr lang="en-US" sz="1200" dirty="0"/>
              <a:t>Matplotlib is also a massive library, and getting a plot to look just right is often achieved through trial and error. Using one-liners to generate basic plots in matplotlib is fairly simple, but skillfully commanding the remaining 98% of the library can be daunting.</a:t>
            </a:r>
          </a:p>
          <a:p>
            <a:pPr>
              <a:lnSpc>
                <a:spcPct val="90000"/>
              </a:lnSpc>
            </a:pPr>
            <a:r>
              <a:rPr lang="en-US" sz="1200" dirty="0"/>
              <a:t>This article is a beginner-to-intermediate-level walkthrough on matplotlib that mixes theory with examples</a:t>
            </a:r>
          </a:p>
          <a:p>
            <a:pPr>
              <a:lnSpc>
                <a:spcPct val="90000"/>
              </a:lnSpc>
            </a:pPr>
            <a:r>
              <a:rPr lang="en-US" sz="1200" dirty="0">
                <a:hlinkClick r:id="rId3"/>
              </a:rPr>
              <a:t>https://realpython.com/python-matplotlib-guide/</a:t>
            </a: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177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are Model Selection, Hyperparameter Tuning. </a:t>
            </a:r>
          </a:p>
          <a:p>
            <a:r>
              <a:rPr lang="en-US" dirty="0"/>
              <a:t>Getting learning rate right, regularization. </a:t>
            </a:r>
          </a:p>
        </p:txBody>
      </p:sp>
      <p:sp>
        <p:nvSpPr>
          <p:cNvPr id="4" name="Slide Number Placeholder 3"/>
          <p:cNvSpPr>
            <a:spLocks noGrp="1"/>
          </p:cNvSpPr>
          <p:nvPr>
            <p:ph type="sldNum" sz="quarter" idx="5"/>
          </p:nvPr>
        </p:nvSpPr>
        <p:spPr/>
        <p:txBody>
          <a:bodyPr/>
          <a:lstStyle/>
          <a:p>
            <a:fld id="{00AA9AE9-CB1D-4FDB-BAB2-9C6FEE67C7E7}" type="slidenum">
              <a:rPr lang="en-US" smtClean="0"/>
              <a:t>23</a:t>
            </a:fld>
            <a:endParaRPr lang="en-US"/>
          </a:p>
        </p:txBody>
      </p:sp>
    </p:spTree>
    <p:extLst>
      <p:ext uri="{BB962C8B-B14F-4D97-AF65-F5344CB8AC3E}">
        <p14:creationId xmlns:p14="http://schemas.microsoft.com/office/powerpoint/2010/main" val="62384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all you’ve got is a</a:t>
            </a:r>
            <a:r>
              <a:rPr lang="en-US" baseline="0" dirty="0"/>
              <a:t> hammer everything looks like a nail!” could be considered an example of overfitting.</a:t>
            </a:r>
          </a:p>
          <a:p>
            <a:r>
              <a:rPr lang="en-US" dirty="0"/>
              <a:t>Cellphone voice and fingerprint recognition, why record multiple times?</a:t>
            </a:r>
            <a:r>
              <a:rPr lang="en-US" baseline="0" dirty="0"/>
              <a:t> – Generalization!</a:t>
            </a:r>
            <a:endParaRPr lang="en-US" dirty="0"/>
          </a:p>
        </p:txBody>
      </p:sp>
      <p:sp>
        <p:nvSpPr>
          <p:cNvPr id="4" name="Slide Number Placeholder 3"/>
          <p:cNvSpPr>
            <a:spLocks noGrp="1"/>
          </p:cNvSpPr>
          <p:nvPr>
            <p:ph type="sldNum" sz="quarter" idx="10"/>
          </p:nvPr>
        </p:nvSpPr>
        <p:spPr/>
        <p:txBody>
          <a:bodyPr/>
          <a:lstStyle/>
          <a:p>
            <a:fld id="{40D8D603-2614-409D-8915-A0FF4A4549C1}" type="slidenum">
              <a:rPr lang="en-US" smtClean="0"/>
              <a:t>25</a:t>
            </a:fld>
            <a:endParaRPr lang="en-US"/>
          </a:p>
        </p:txBody>
      </p:sp>
    </p:spTree>
    <p:extLst>
      <p:ext uri="{BB962C8B-B14F-4D97-AF65-F5344CB8AC3E}">
        <p14:creationId xmlns:p14="http://schemas.microsoft.com/office/powerpoint/2010/main" val="420444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Suffers from </a:t>
            </a:r>
            <a:r>
              <a:rPr lang="en-US" dirty="0"/>
              <a:t>the curse </a:t>
            </a:r>
            <a:r>
              <a:rPr lang="en-US"/>
              <a:t>of dimensionality</a:t>
            </a:r>
            <a:r>
              <a:rPr lang="en-US" baseline="0"/>
              <a:t> </a:t>
            </a:r>
            <a:r>
              <a:rPr lang="en-US" baseline="0" dirty="0"/>
              <a:t>when there’s </a:t>
            </a:r>
            <a:r>
              <a:rPr lang="en-US" baseline="0"/>
              <a:t>too many dimensions</a:t>
            </a:r>
            <a:endParaRPr lang="en-US" dirty="0"/>
          </a:p>
        </p:txBody>
      </p:sp>
      <p:sp>
        <p:nvSpPr>
          <p:cNvPr id="4" name="Slide Number Placeholder 3"/>
          <p:cNvSpPr>
            <a:spLocks noGrp="1"/>
          </p:cNvSpPr>
          <p:nvPr>
            <p:ph type="sldNum" sz="quarter" idx="10"/>
          </p:nvPr>
        </p:nvSpPr>
        <p:spPr/>
        <p:txBody>
          <a:bodyPr/>
          <a:lstStyle/>
          <a:p>
            <a:fld id="{40D8D603-2614-409D-8915-A0FF4A4549C1}" type="slidenum">
              <a:rPr lang="en-US" smtClean="0"/>
              <a:t>40</a:t>
            </a:fld>
            <a:endParaRPr lang="en-US"/>
          </a:p>
        </p:txBody>
      </p:sp>
    </p:spTree>
    <p:extLst>
      <p:ext uri="{BB962C8B-B14F-4D97-AF65-F5344CB8AC3E}">
        <p14:creationId xmlns:p14="http://schemas.microsoft.com/office/powerpoint/2010/main" val="309093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Ensemble learning </a:t>
            </a:r>
            <a:r>
              <a:rPr lang="en-US" dirty="0"/>
              <a:t>is a machine learning paradigm where multiple models (often called “weak learners”) are trained to solve the same problem and combined to get better results. The main hypothesis is that when weak models are correctly combined we can obtain more accurate and/or robust models.</a:t>
            </a:r>
          </a:p>
          <a:p>
            <a:r>
              <a:rPr lang="en-US" b="1" dirty="0"/>
              <a:t>bagging</a:t>
            </a:r>
            <a:r>
              <a:rPr lang="en-US" dirty="0"/>
              <a:t>, that often considers homogeneous weak learners, learns them independently from each other in parallel and combines them following some kind of deterministic averaging process</a:t>
            </a:r>
          </a:p>
          <a:p>
            <a:r>
              <a:rPr lang="en-US" b="1" dirty="0"/>
              <a:t>boosting</a:t>
            </a:r>
            <a:r>
              <a:rPr lang="en-US" dirty="0"/>
              <a:t>, that often considers homogeneous weak learners, learns them sequentially in a very adaptative way (a base model depends on the previous ones) and combines them following a deterministic strategy</a:t>
            </a:r>
          </a:p>
          <a:p>
            <a:r>
              <a:rPr lang="en-US" b="1" dirty="0"/>
              <a:t>stacking</a:t>
            </a:r>
            <a:r>
              <a:rPr lang="en-US" dirty="0"/>
              <a:t>, that often considers heterogeneous weak learners, learns them in parallel and combines them by training a meta-model to output a prediction based on the different weak models predictions</a:t>
            </a:r>
          </a:p>
          <a:p>
            <a:endParaRPr lang="en-US" dirty="0"/>
          </a:p>
          <a:p>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109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 – Statistical Resampling Methods</a:t>
            </a:r>
          </a:p>
          <a:p>
            <a:pPr lvl="1"/>
            <a:r>
              <a:rPr lang="en-US" dirty="0"/>
              <a:t>Jackknife (~1949, 1956)</a:t>
            </a:r>
          </a:p>
          <a:p>
            <a:pPr lvl="2"/>
            <a:r>
              <a:rPr lang="en-US" dirty="0"/>
              <a:t>Re-calculate the target statistic for the whole dataset again and again leaving one of the samples out in turn each run until all samples have been left out. Take the average of the results.</a:t>
            </a:r>
          </a:p>
          <a:p>
            <a:pPr lvl="1"/>
            <a:r>
              <a:rPr lang="en-US" dirty="0"/>
              <a:t>Bootstrap (1979)</a:t>
            </a:r>
          </a:p>
          <a:p>
            <a:pPr lvl="2"/>
            <a:r>
              <a:rPr lang="en-US" dirty="0"/>
              <a:t>Re-calculate the target statistic on groups that have been sampled </a:t>
            </a:r>
            <a:r>
              <a:rPr lang="en-US" u="sng" dirty="0"/>
              <a:t>with replacement</a:t>
            </a:r>
            <a:r>
              <a:rPr lang="en-US" dirty="0"/>
              <a:t> from the dataset, many times. Take the average of the results.</a:t>
            </a:r>
          </a:p>
          <a:p>
            <a:r>
              <a:rPr lang="en-US" dirty="0"/>
              <a:t>Ensemble Methods</a:t>
            </a:r>
          </a:p>
          <a:p>
            <a:pPr lvl="1"/>
            <a:r>
              <a:rPr lang="en-US" dirty="0"/>
              <a:t>Variance Reduction</a:t>
            </a:r>
          </a:p>
          <a:p>
            <a:pPr lvl="2"/>
            <a:r>
              <a:rPr lang="en-US" dirty="0"/>
              <a:t>Bagging (Bootstrap Aggregation)</a:t>
            </a:r>
          </a:p>
          <a:p>
            <a:pPr lvl="3"/>
            <a:r>
              <a:rPr lang="en-US" dirty="0"/>
              <a:t>Weak learners (same type of models, maybe shallow trees) over bootstrapped samples then average or use a voting majority</a:t>
            </a:r>
          </a:p>
          <a:p>
            <a:pPr lvl="2"/>
            <a:r>
              <a:rPr lang="en-US" dirty="0"/>
              <a:t>Stacking</a:t>
            </a:r>
          </a:p>
          <a:p>
            <a:pPr lvl="3"/>
            <a:r>
              <a:rPr lang="en-US" dirty="0"/>
              <a:t>L weak learners (variety of models: e.g. KNN, SVM and logistic regression) over L folds (splits) of data</a:t>
            </a:r>
          </a:p>
          <a:p>
            <a:pPr lvl="1"/>
            <a:r>
              <a:rPr lang="en-US" dirty="0"/>
              <a:t>Bias Reduction</a:t>
            </a:r>
          </a:p>
          <a:p>
            <a:pPr lvl="2"/>
            <a:r>
              <a:rPr lang="en-US" dirty="0"/>
              <a:t>Boosting</a:t>
            </a:r>
          </a:p>
          <a:p>
            <a:pPr lvl="3"/>
            <a:r>
              <a:rPr lang="en-US" dirty="0"/>
              <a:t>Weak learners (same type model) applied sequentially and weighted according to how much they improve predictions</a:t>
            </a:r>
          </a:p>
          <a:p>
            <a:pPr lvl="3"/>
            <a:r>
              <a:rPr lang="en-US" dirty="0" err="1"/>
              <a:t>Adaboost</a:t>
            </a:r>
            <a:r>
              <a:rPr lang="en-US" dirty="0"/>
              <a:t>: Update </a:t>
            </a:r>
            <a:r>
              <a:rPr lang="en-US" b="1" dirty="0"/>
              <a:t>weights</a:t>
            </a:r>
            <a:r>
              <a:rPr lang="en-US" dirty="0"/>
              <a:t> on training set observations (best local optimizers)</a:t>
            </a:r>
          </a:p>
          <a:p>
            <a:pPr lvl="3"/>
            <a:r>
              <a:rPr lang="en-US" dirty="0"/>
              <a:t>Gradient Boosting: Update </a:t>
            </a:r>
            <a:r>
              <a:rPr lang="en-US" b="1" dirty="0"/>
              <a:t>values</a:t>
            </a:r>
            <a:r>
              <a:rPr lang="en-US" dirty="0"/>
              <a:t> on training set observations (best loss functions)</a:t>
            </a:r>
          </a:p>
          <a:p>
            <a:pPr lvl="2"/>
            <a:endParaRPr lang="en-US" dirty="0"/>
          </a:p>
        </p:txBody>
      </p:sp>
      <p:sp>
        <p:nvSpPr>
          <p:cNvPr id="4" name="Slide Number Placeholder 3"/>
          <p:cNvSpPr>
            <a:spLocks noGrp="1"/>
          </p:cNvSpPr>
          <p:nvPr>
            <p:ph type="sldNum" sz="quarter" idx="10"/>
          </p:nvPr>
        </p:nvSpPr>
        <p:spPr/>
        <p:txBody>
          <a:bodyPr/>
          <a:lstStyle/>
          <a:p>
            <a:fld id="{40D8D603-2614-409D-8915-A0FF4A4549C1}" type="slidenum">
              <a:rPr lang="en-US" smtClean="0"/>
              <a:t>45</a:t>
            </a:fld>
            <a:endParaRPr lang="en-US"/>
          </a:p>
        </p:txBody>
      </p:sp>
    </p:spTree>
    <p:extLst>
      <p:ext uri="{BB962C8B-B14F-4D97-AF65-F5344CB8AC3E}">
        <p14:creationId xmlns:p14="http://schemas.microsoft.com/office/powerpoint/2010/main" val="3925341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Minimizes the error in each run</a:t>
            </a:r>
          </a:p>
          <a:p>
            <a:pPr marL="177800" indent="-177800">
              <a:lnSpc>
                <a:spcPct val="150000"/>
              </a:lnSpc>
              <a:spcBef>
                <a:spcPct val="30000"/>
              </a:spcBef>
              <a:buClr>
                <a:schemeClr val="accent3"/>
              </a:buClr>
              <a:buFontTx/>
              <a:buChar char="•"/>
            </a:pPr>
            <a:r>
              <a:rPr lang="en-US" sz="1200" dirty="0">
                <a:solidFill>
                  <a:schemeClr val="bg1"/>
                </a:solidFill>
              </a:rPr>
              <a:t>Is a sequential technique that works on ensemble learning</a:t>
            </a:r>
          </a:p>
          <a:p>
            <a:pPr marL="177800" indent="-177800">
              <a:lnSpc>
                <a:spcPct val="150000"/>
              </a:lnSpc>
              <a:spcBef>
                <a:spcPct val="30000"/>
              </a:spcBef>
              <a:buClr>
                <a:schemeClr val="accent3"/>
              </a:buClr>
              <a:buFontTx/>
              <a:buChar char="•"/>
            </a:pPr>
            <a:r>
              <a:rPr lang="en-US" sz="1200" dirty="0">
                <a:solidFill>
                  <a:schemeClr val="bg1"/>
                </a:solidFill>
              </a:rPr>
              <a:t>Combines a set of weak learners and delivers improved prediction accuracy</a:t>
            </a:r>
          </a:p>
          <a:p>
            <a:pPr marL="177800" indent="-177800">
              <a:lnSpc>
                <a:spcPct val="150000"/>
              </a:lnSpc>
              <a:spcBef>
                <a:spcPct val="30000"/>
              </a:spcBef>
              <a:buClr>
                <a:schemeClr val="accent3"/>
              </a:buClr>
              <a:buFontTx/>
              <a:buChar char="•"/>
            </a:pPr>
            <a:r>
              <a:rPr lang="en-US" sz="1200" dirty="0">
                <a:solidFill>
                  <a:schemeClr val="bg1"/>
                </a:solidFill>
              </a:rPr>
              <a:t>Performance of the algorithm is iteratively improved</a:t>
            </a:r>
          </a:p>
          <a:p>
            <a:pPr marL="177800" indent="-177800">
              <a:lnSpc>
                <a:spcPct val="150000"/>
              </a:lnSpc>
              <a:spcBef>
                <a:spcPct val="30000"/>
              </a:spcBef>
              <a:buClr>
                <a:schemeClr val="accent3"/>
              </a:buClr>
              <a:buFontTx/>
              <a:buChar char="•"/>
            </a:pPr>
            <a:endParaRPr lang="en-US" sz="1200"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4119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Lossy compression!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In the diagram above we’re projecting or data from a plane onto a line. The black line is chosen to give us the maximum average separation between points (minimizing information loss). The black line retains significantly more information than the red  line but the red line contains only information not contained in the black line.</a:t>
            </a:r>
          </a:p>
          <a:p>
            <a:endParaRPr lang="en-US" dirty="0"/>
          </a:p>
        </p:txBody>
      </p:sp>
      <p:sp>
        <p:nvSpPr>
          <p:cNvPr id="4" name="Slide Number Placeholder 3"/>
          <p:cNvSpPr>
            <a:spLocks noGrp="1"/>
          </p:cNvSpPr>
          <p:nvPr>
            <p:ph type="sldNum" sz="quarter" idx="10"/>
          </p:nvPr>
        </p:nvSpPr>
        <p:spPr/>
        <p:txBody>
          <a:bodyPr/>
          <a:lstStyle/>
          <a:p>
            <a:fld id="{40D8D603-2614-409D-8915-A0FF4A4549C1}" type="slidenum">
              <a:rPr lang="en-US" smtClean="0"/>
              <a:t>49</a:t>
            </a:fld>
            <a:endParaRPr lang="en-US"/>
          </a:p>
        </p:txBody>
      </p:sp>
    </p:spTree>
    <p:extLst>
      <p:ext uri="{BB962C8B-B14F-4D97-AF65-F5344CB8AC3E}">
        <p14:creationId xmlns:p14="http://schemas.microsoft.com/office/powerpoint/2010/main" val="2620622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SVM is a frontier which best segregates the two classes. Say you want to classify a picture – if it’s a dog or a cat, based on some features – probably tail, ear geometry or snout length. Those data points are known as Support Vectors. We have D+ and D-, shortest positive and negative distance. D+ and D- make the margin of the plane. The line or the decision boundary is commonly referred to as Hyperplane. LSVM Linear SVM can do linear data. What if the data is non linear? So it could be multidimensional and it is computationally expensive. We can use the Kernel trick. There are different type of Kernels – Linear, </a:t>
            </a:r>
            <a:r>
              <a:rPr lang="en-US" dirty="0" err="1"/>
              <a:t>Poylnomial</a:t>
            </a:r>
            <a:r>
              <a:rPr lang="en-US" dirty="0"/>
              <a:t> and RBF Kernel. Parameter tuning can be done using K-Fold cross validation.</a:t>
            </a:r>
          </a:p>
          <a:p>
            <a:r>
              <a:rPr lang="en-US" dirty="0"/>
              <a:t>Adv: Effective in high dimensional space. </a:t>
            </a:r>
          </a:p>
          <a:p>
            <a:r>
              <a:rPr lang="en-US" dirty="0"/>
              <a:t>Dis: If # of features is higher than samples, a short matrix, then it can dilute the performance. SVMS do not provide probability estimates. </a:t>
            </a:r>
          </a:p>
          <a:p>
            <a:r>
              <a:rPr lang="en-US" dirty="0"/>
              <a:t>Application: Used for Time Series Analysis in Financial Industry, Fault detection of Machines, Page Ranking by Google Search</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0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t>Machine Learning methods:</a:t>
            </a:r>
          </a:p>
          <a:p>
            <a:pPr marL="0" indent="0">
              <a:lnSpc>
                <a:spcPct val="90000"/>
              </a:lnSpc>
              <a:buNone/>
            </a:pPr>
            <a:r>
              <a:rPr lang="en-US" dirty="0"/>
              <a:t>	Supervised Learning - </a:t>
            </a:r>
            <a:r>
              <a:rPr lang="en-US" dirty="0" err="1"/>
              <a:t>Eg.</a:t>
            </a:r>
            <a:r>
              <a:rPr lang="en-US" dirty="0"/>
              <a:t> Classification, 	Regression</a:t>
            </a:r>
          </a:p>
          <a:p>
            <a:pPr marL="385763" indent="-385763">
              <a:lnSpc>
                <a:spcPct val="90000"/>
              </a:lnSpc>
              <a:buFont typeface="+mj-lt"/>
              <a:buAutoNum type="arabicPeriod"/>
            </a:pPr>
            <a:r>
              <a:rPr lang="en-US" dirty="0"/>
              <a:t>Random Forest</a:t>
            </a:r>
          </a:p>
          <a:p>
            <a:pPr marL="385763" indent="-385763">
              <a:lnSpc>
                <a:spcPct val="90000"/>
              </a:lnSpc>
              <a:buFont typeface="+mj-lt"/>
              <a:buAutoNum type="arabicPeriod"/>
            </a:pPr>
            <a:r>
              <a:rPr lang="en-US" dirty="0"/>
              <a:t>Gradient Boosting</a:t>
            </a:r>
          </a:p>
          <a:p>
            <a:pPr marL="385763" indent="-385763">
              <a:lnSpc>
                <a:spcPct val="90000"/>
              </a:lnSpc>
              <a:buFont typeface="+mj-lt"/>
              <a:buAutoNum type="arabicPeriod"/>
            </a:pPr>
            <a:r>
              <a:rPr lang="en-US" dirty="0"/>
              <a:t>Support Vector Machines</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64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Supervised learning</a:t>
            </a:r>
            <a:r>
              <a:rPr lang="en-US" sz="1200" b="0" i="0" kern="1200" dirty="0">
                <a:solidFill>
                  <a:schemeClr val="tx1"/>
                </a:solidFill>
                <a:effectLst/>
                <a:latin typeface="+mn-lt"/>
                <a:ea typeface="+mn-ea"/>
                <a:cs typeface="+mn-cs"/>
              </a:rPr>
              <a:t> involves somehow modeling the relationship between measured features of data and some label associated with the data; once this model is determined, it can be used to apply labels to new, unknown data. This is further subdivided into </a:t>
            </a:r>
            <a:r>
              <a:rPr lang="en-US" sz="1200" b="0" i="1" kern="1200" dirty="0">
                <a:solidFill>
                  <a:schemeClr val="tx1"/>
                </a:solidFill>
                <a:effectLst/>
                <a:latin typeface="+mn-lt"/>
                <a:ea typeface="+mn-ea"/>
                <a:cs typeface="+mn-cs"/>
              </a:rPr>
              <a:t>classification</a:t>
            </a:r>
            <a:r>
              <a:rPr lang="en-US" sz="1200" b="0" i="0" kern="1200" dirty="0">
                <a:solidFill>
                  <a:schemeClr val="tx1"/>
                </a:solidFill>
                <a:effectLst/>
                <a:latin typeface="+mn-lt"/>
                <a:ea typeface="+mn-ea"/>
                <a:cs typeface="+mn-cs"/>
              </a:rPr>
              <a:t> tasks and </a:t>
            </a:r>
            <a:r>
              <a:rPr lang="en-US" sz="1200" b="0" i="1" kern="1200" dirty="0">
                <a:solidFill>
                  <a:schemeClr val="tx1"/>
                </a:solidFill>
                <a:effectLst/>
                <a:latin typeface="+mn-lt"/>
                <a:ea typeface="+mn-ea"/>
                <a:cs typeface="+mn-cs"/>
              </a:rPr>
              <a:t>regression</a:t>
            </a:r>
            <a:r>
              <a:rPr lang="en-US" sz="1200" b="0" i="0" kern="1200" dirty="0">
                <a:solidFill>
                  <a:schemeClr val="tx1"/>
                </a:solidFill>
                <a:effectLst/>
                <a:latin typeface="+mn-lt"/>
                <a:ea typeface="+mn-ea"/>
                <a:cs typeface="+mn-cs"/>
              </a:rPr>
              <a:t> tasks: in classification, the labels are discrete categories, while in regression, the labels are continuous quantities. We will see examples of both types of supervised learning in the following section.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predictions based on past evidence. The predictive performance of the model increases when exposed to more past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You get a bunch of photos of fruits and information about each of them. The model is trained using the information and then recognizes the next bunch of fruits using the previous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D8D603-2614-409D-8915-A0FF4A4549C1}" type="slidenum">
              <a:rPr lang="en-US" smtClean="0"/>
              <a:t>8</a:t>
            </a:fld>
            <a:endParaRPr lang="en-US"/>
          </a:p>
        </p:txBody>
      </p:sp>
    </p:spTree>
    <p:extLst>
      <p:ext uri="{BB962C8B-B14F-4D97-AF65-F5344CB8AC3E}">
        <p14:creationId xmlns:p14="http://schemas.microsoft.com/office/powerpoint/2010/main" val="266738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Unsupervised learning</a:t>
            </a:r>
            <a:r>
              <a:rPr lang="en-US" sz="1200" b="0" i="0" kern="1200" dirty="0">
                <a:solidFill>
                  <a:schemeClr val="tx1"/>
                </a:solidFill>
                <a:effectLst/>
                <a:latin typeface="+mn-lt"/>
                <a:ea typeface="+mn-ea"/>
                <a:cs typeface="+mn-cs"/>
              </a:rPr>
              <a:t> involves modeling the features of a dataset without reference to any label, and is often described as "letting the dataset speak for itself." These models include tasks such as </a:t>
            </a:r>
            <a:r>
              <a:rPr lang="en-US" sz="1200" b="0" i="1" kern="1200" dirty="0">
                <a:solidFill>
                  <a:schemeClr val="tx1"/>
                </a:solidFill>
                <a:effectLst/>
                <a:latin typeface="+mn-lt"/>
                <a:ea typeface="+mn-ea"/>
                <a:cs typeface="+mn-cs"/>
              </a:rPr>
              <a:t>clustering</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dimensionality reduction.</a:t>
            </a:r>
            <a:r>
              <a:rPr lang="en-US" sz="1200" b="0" i="0" kern="1200" dirty="0">
                <a:solidFill>
                  <a:schemeClr val="tx1"/>
                </a:solidFill>
                <a:effectLst/>
                <a:latin typeface="+mn-lt"/>
                <a:ea typeface="+mn-ea"/>
                <a:cs typeface="+mn-cs"/>
              </a:rPr>
              <a:t> Clustering algorithms identify distinct groups of data, while dimensionality reduction algorithms search for more succinct representations of the data. We will see examples of both types of unsupervised learning in the following section.</a:t>
            </a:r>
          </a:p>
          <a:p>
            <a:r>
              <a:rPr lang="en-US" sz="1200" b="0" i="0" kern="1200" dirty="0">
                <a:solidFill>
                  <a:schemeClr val="tx1"/>
                </a:solidFill>
                <a:effectLst/>
                <a:latin typeface="+mn-lt"/>
                <a:ea typeface="+mn-ea"/>
                <a:cs typeface="+mn-cs"/>
              </a:rPr>
              <a:t>In addition, there are so-called </a:t>
            </a:r>
            <a:r>
              <a:rPr lang="en-US" sz="1200" b="0" i="1" kern="1200" dirty="0">
                <a:solidFill>
                  <a:schemeClr val="tx1"/>
                </a:solidFill>
                <a:effectLst/>
                <a:latin typeface="+mn-lt"/>
                <a:ea typeface="+mn-ea"/>
                <a:cs typeface="+mn-cs"/>
              </a:rPr>
              <a:t>semi-supervised learning</a:t>
            </a:r>
            <a:r>
              <a:rPr lang="en-US" sz="1200" b="0" i="0" kern="1200" dirty="0">
                <a:solidFill>
                  <a:schemeClr val="tx1"/>
                </a:solidFill>
                <a:effectLst/>
                <a:latin typeface="+mn-lt"/>
                <a:ea typeface="+mn-ea"/>
                <a:cs typeface="+mn-cs"/>
              </a:rPr>
              <a:t> methods, which falls somewhere between supervised learning and unsupervised learning. Semi-supervised learning methods are often useful when only incomplete labels are available.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more difficult algorithms than supervised learning, since we have no information about the data or its outcomes</a:t>
            </a:r>
          </a:p>
          <a:p>
            <a:endParaRPr lang="en-US" dirty="0"/>
          </a:p>
        </p:txBody>
      </p:sp>
      <p:sp>
        <p:nvSpPr>
          <p:cNvPr id="4" name="Slide Number Placeholder 3"/>
          <p:cNvSpPr>
            <a:spLocks noGrp="1"/>
          </p:cNvSpPr>
          <p:nvPr>
            <p:ph type="sldNum" sz="quarter" idx="5"/>
          </p:nvPr>
        </p:nvSpPr>
        <p:spPr/>
        <p:txBody>
          <a:bodyPr/>
          <a:lstStyle/>
          <a:p>
            <a:fld id="{40D8D603-2614-409D-8915-A0FF4A4549C1}" type="slidenum">
              <a:rPr lang="en-US" smtClean="0"/>
              <a:t>9</a:t>
            </a:fld>
            <a:endParaRPr lang="en-US"/>
          </a:p>
        </p:txBody>
      </p:sp>
    </p:spTree>
    <p:extLst>
      <p:ext uri="{BB962C8B-B14F-4D97-AF65-F5344CB8AC3E}">
        <p14:creationId xmlns:p14="http://schemas.microsoft.com/office/powerpoint/2010/main" val="219358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Understanding</a:t>
            </a:r>
          </a:p>
          <a:p>
            <a:pPr lvl="1"/>
            <a:r>
              <a:rPr lang="en-US" dirty="0"/>
              <a:t>Understand the context and goals around the question(s) being posed. This is critical because in order to answer a question with any confidence you need to understand the question completely</a:t>
            </a:r>
          </a:p>
          <a:p>
            <a:r>
              <a:rPr lang="en-US" dirty="0"/>
              <a:t>Data Understanding</a:t>
            </a:r>
          </a:p>
          <a:p>
            <a:pPr lvl="1"/>
            <a:r>
              <a:rPr lang="en-US" dirty="0"/>
              <a:t>Statistical analysis</a:t>
            </a:r>
          </a:p>
          <a:p>
            <a:pPr lvl="1"/>
            <a:r>
              <a:rPr lang="en-US" dirty="0"/>
              <a:t>Sources and process.</a:t>
            </a:r>
          </a:p>
          <a:p>
            <a:r>
              <a:rPr lang="en-US" dirty="0"/>
              <a:t>Data Preparation</a:t>
            </a:r>
          </a:p>
          <a:p>
            <a:pPr lvl="1"/>
            <a:r>
              <a:rPr lang="en-US" dirty="0"/>
              <a:t>Deal with outliers</a:t>
            </a:r>
          </a:p>
          <a:p>
            <a:pPr lvl="1"/>
            <a:r>
              <a:rPr lang="en-US" dirty="0"/>
              <a:t>Missing Data</a:t>
            </a:r>
          </a:p>
          <a:p>
            <a:pPr lvl="1"/>
            <a:r>
              <a:rPr lang="en-US" dirty="0"/>
              <a:t>Unbalanced classes</a:t>
            </a:r>
          </a:p>
          <a:p>
            <a:pPr lvl="1"/>
            <a:r>
              <a:rPr lang="en-US" dirty="0"/>
              <a:t>Adjustments to account for bias or variance</a:t>
            </a:r>
          </a:p>
          <a:p>
            <a:pPr lvl="1"/>
            <a:r>
              <a:rPr lang="en-US" dirty="0"/>
              <a:t>Recoding</a:t>
            </a:r>
          </a:p>
          <a:p>
            <a:r>
              <a:rPr lang="en-US" dirty="0"/>
              <a:t>Modeling</a:t>
            </a:r>
          </a:p>
          <a:p>
            <a:pPr lvl="1"/>
            <a:r>
              <a:rPr lang="en-US" dirty="0"/>
              <a:t>Machine learning models</a:t>
            </a:r>
          </a:p>
          <a:p>
            <a:r>
              <a:rPr lang="en-US" dirty="0"/>
              <a:t>Evaluation</a:t>
            </a:r>
          </a:p>
          <a:p>
            <a:pPr lvl="1"/>
            <a:r>
              <a:rPr lang="en-US" dirty="0"/>
              <a:t>Iterative evaluation</a:t>
            </a:r>
          </a:p>
          <a:p>
            <a:pPr lvl="1"/>
            <a:r>
              <a:rPr lang="en-US" dirty="0"/>
              <a:t>Quantitative vs qualitative</a:t>
            </a:r>
          </a:p>
          <a:p>
            <a:pPr lvl="1"/>
            <a:r>
              <a:rPr lang="en-US" dirty="0"/>
              <a:t>Model</a:t>
            </a:r>
          </a:p>
          <a:p>
            <a:pPr lvl="2"/>
            <a:r>
              <a:rPr lang="en-US" dirty="0"/>
              <a:t>Accuracy</a:t>
            </a:r>
          </a:p>
          <a:p>
            <a:pPr lvl="2"/>
            <a:r>
              <a:rPr lang="en-US" dirty="0"/>
              <a:t>Interpretability</a:t>
            </a:r>
          </a:p>
          <a:p>
            <a:pPr lvl="1"/>
            <a:r>
              <a:rPr lang="en-US" dirty="0"/>
              <a:t>Evaluation against business requirements</a:t>
            </a:r>
          </a:p>
          <a:p>
            <a:r>
              <a:rPr lang="en-US" dirty="0"/>
              <a:t>Deployment</a:t>
            </a:r>
          </a:p>
          <a:p>
            <a:pPr lvl="1"/>
            <a:r>
              <a:rPr lang="en-US" dirty="0"/>
              <a:t>“Your model is not what the data scientists design, it’s what the engineers build”, </a:t>
            </a:r>
            <a:r>
              <a:rPr lang="en-US" i="1" dirty="0"/>
              <a:t>Data Science for Business, Provost &amp; Fawcett</a:t>
            </a:r>
          </a:p>
          <a:p>
            <a:pPr lvl="1"/>
            <a:r>
              <a:rPr lang="en-US" dirty="0"/>
              <a:t>Build a system around the model</a:t>
            </a:r>
          </a:p>
          <a:p>
            <a:pPr lvl="2"/>
            <a:r>
              <a:rPr lang="en-US" dirty="0"/>
              <a:t>Not necessarily a computer system!</a:t>
            </a:r>
          </a:p>
        </p:txBody>
      </p:sp>
      <p:sp>
        <p:nvSpPr>
          <p:cNvPr id="4" name="Slide Number Placeholder 3"/>
          <p:cNvSpPr>
            <a:spLocks noGrp="1"/>
          </p:cNvSpPr>
          <p:nvPr>
            <p:ph type="sldNum" sz="quarter" idx="5"/>
          </p:nvPr>
        </p:nvSpPr>
        <p:spPr/>
        <p:txBody>
          <a:bodyPr/>
          <a:lstStyle/>
          <a:p>
            <a:fld id="{40D8D603-2614-409D-8915-A0FF4A4549C1}" type="slidenum">
              <a:rPr lang="en-US" smtClean="0"/>
              <a:t>11</a:t>
            </a:fld>
            <a:endParaRPr lang="en-US"/>
          </a:p>
        </p:txBody>
      </p:sp>
    </p:spTree>
    <p:extLst>
      <p:ext uri="{BB962C8B-B14F-4D97-AF65-F5344CB8AC3E}">
        <p14:creationId xmlns:p14="http://schemas.microsoft.com/office/powerpoint/2010/main" val="400747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RACI is an </a:t>
            </a:r>
            <a:r>
              <a:rPr lang="en-US" sz="1200" b="0" i="0" u="none" strike="noStrike" kern="1200" dirty="0">
                <a:solidFill>
                  <a:schemeClr val="tx1"/>
                </a:solidFill>
                <a:effectLst/>
                <a:latin typeface="+mn-lt"/>
                <a:ea typeface="+mn-ea"/>
                <a:cs typeface="+mn-cs"/>
                <a:hlinkClick r:id="rId3" tooltip="Acronym"/>
              </a:rPr>
              <a:t>acronym</a:t>
            </a:r>
            <a:r>
              <a:rPr lang="en-US" sz="1200" b="0" i="0" kern="1200" dirty="0">
                <a:solidFill>
                  <a:schemeClr val="tx1"/>
                </a:solidFill>
                <a:effectLst/>
                <a:latin typeface="+mn-lt"/>
                <a:ea typeface="+mn-ea"/>
                <a:cs typeface="+mn-cs"/>
              </a:rPr>
              <a:t> derived from the four key responsibilities most typically used: </a:t>
            </a:r>
            <a:r>
              <a:rPr lang="en-US" sz="1200" b="0" i="1" kern="1200" dirty="0">
                <a:solidFill>
                  <a:schemeClr val="tx1"/>
                </a:solidFill>
                <a:effectLst/>
                <a:latin typeface="+mn-lt"/>
                <a:ea typeface="+mn-ea"/>
                <a:cs typeface="+mn-cs"/>
              </a:rPr>
              <a:t>Responsible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Accountable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Consulted</a:t>
            </a:r>
            <a:r>
              <a:rPr lang="en-US" sz="1200" b="0" i="0" kern="1200" dirty="0">
                <a:solidFill>
                  <a:schemeClr val="tx1"/>
                </a:solidFill>
                <a:effectLst/>
                <a:latin typeface="+mn-lt"/>
                <a:ea typeface="+mn-ea"/>
                <a:cs typeface="+mn-cs"/>
              </a:rPr>
              <a:t>, and </a:t>
            </a:r>
            <a:r>
              <a:rPr lang="en-US" sz="1200" b="0" i="1" kern="1200" dirty="0">
                <a:solidFill>
                  <a:schemeClr val="tx1"/>
                </a:solidFill>
                <a:effectLst/>
                <a:latin typeface="+mn-lt"/>
                <a:ea typeface="+mn-ea"/>
                <a:cs typeface="+mn-cs"/>
              </a:rPr>
              <a:t>Informed</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0D8D603-2614-409D-8915-A0FF4A4549C1}" type="slidenum">
              <a:rPr lang="en-US" smtClean="0"/>
              <a:t>12</a:t>
            </a:fld>
            <a:endParaRPr lang="en-US"/>
          </a:p>
        </p:txBody>
      </p:sp>
    </p:spTree>
    <p:extLst>
      <p:ext uri="{BB962C8B-B14F-4D97-AF65-F5344CB8AC3E}">
        <p14:creationId xmlns:p14="http://schemas.microsoft.com/office/powerpoint/2010/main" val="1444243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Statistical attributes</a:t>
            </a:r>
          </a:p>
          <a:p>
            <a:pPr lvl="1"/>
            <a:r>
              <a:rPr lang="en-US" dirty="0"/>
              <a:t>How is the data distributed? Are the data independent?</a:t>
            </a:r>
          </a:p>
          <a:p>
            <a:pPr lvl="1"/>
            <a:r>
              <a:rPr lang="en-US" dirty="0"/>
              <a:t>Correlation</a:t>
            </a:r>
          </a:p>
          <a:p>
            <a:pPr lvl="1"/>
            <a:r>
              <a:rPr lang="en-US" dirty="0"/>
              <a:t>Mean, median, mode, variance, skew, max, min</a:t>
            </a:r>
          </a:p>
          <a:p>
            <a:pPr lvl="1"/>
            <a:endParaRPr lang="en-US" dirty="0"/>
          </a:p>
          <a:p>
            <a:r>
              <a:rPr lang="en-US" dirty="0"/>
              <a:t>Source of data</a:t>
            </a:r>
          </a:p>
          <a:p>
            <a:pPr lvl="1"/>
            <a:r>
              <a:rPr lang="en-US" dirty="0"/>
              <a:t>How was the data produced?</a:t>
            </a:r>
          </a:p>
          <a:p>
            <a:pPr lvl="1"/>
            <a:endParaRPr lang="en-US" dirty="0"/>
          </a:p>
          <a:p>
            <a:r>
              <a:rPr lang="en-US" dirty="0"/>
              <a:t>Qualitative descriptions</a:t>
            </a:r>
          </a:p>
          <a:p>
            <a:pPr lvl="1"/>
            <a:r>
              <a:rPr lang="en-US" dirty="0"/>
              <a:t>What do the fields mean? How do they relate to each other?</a:t>
            </a:r>
          </a:p>
          <a:p>
            <a:pPr lvl="1"/>
            <a:endParaRPr lang="en-US" dirty="0"/>
          </a:p>
          <a:p>
            <a:pPr lvl="1"/>
            <a:r>
              <a:rPr lang="en-US" dirty="0"/>
              <a:t>Box plot / violin plot</a:t>
            </a:r>
          </a:p>
          <a:p>
            <a:pPr lvl="1"/>
            <a:r>
              <a:rPr lang="en-US" dirty="0"/>
              <a:t>Scatter plot</a:t>
            </a:r>
          </a:p>
          <a:p>
            <a:pPr lvl="1"/>
            <a:r>
              <a:rPr lang="en-US" dirty="0"/>
              <a:t>Histogram</a:t>
            </a:r>
          </a:p>
          <a:p>
            <a:pPr lvl="1"/>
            <a:r>
              <a:rPr lang="en-US" dirty="0"/>
              <a:t>Correlation matrix</a:t>
            </a:r>
          </a:p>
          <a:p>
            <a:pPr lvl="1"/>
            <a:r>
              <a:rPr lang="en-US" dirty="0"/>
              <a:t>Heatmaps</a:t>
            </a:r>
          </a:p>
          <a:p>
            <a:pPr lvl="1"/>
            <a:r>
              <a:rPr lang="en-US" dirty="0"/>
              <a:t>QN-/QQ-plot</a:t>
            </a:r>
          </a:p>
          <a:p>
            <a:pPr lvl="1"/>
            <a:endParaRPr lang="en-US" dirty="0"/>
          </a:p>
          <a:p>
            <a:pPr lvl="1"/>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40D8D603-2614-409D-8915-A0FF4A4549C1}" type="slidenum">
              <a:rPr lang="en-US" smtClean="0"/>
              <a:t>13</a:t>
            </a:fld>
            <a:endParaRPr lang="en-US"/>
          </a:p>
        </p:txBody>
      </p:sp>
    </p:spTree>
    <p:extLst>
      <p:ext uri="{BB962C8B-B14F-4D97-AF65-F5344CB8AC3E}">
        <p14:creationId xmlns:p14="http://schemas.microsoft.com/office/powerpoint/2010/main" val="28671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Python is a popular programming language. It was created by Guido van Rossum, and released in 1991.</a:t>
            </a:r>
          </a:p>
          <a:p>
            <a:r>
              <a:rPr lang="en-US" dirty="0"/>
              <a:t>It is used for:</a:t>
            </a:r>
          </a:p>
          <a:p>
            <a:pPr marL="742950" lvl="1" indent="-285750">
              <a:buFont typeface="Arial" panose="020B0604020202020204" pitchFamily="34" charset="0"/>
              <a:buChar char="•"/>
            </a:pPr>
            <a:r>
              <a:rPr lang="en-US" dirty="0"/>
              <a:t>web development (server-side),</a:t>
            </a:r>
          </a:p>
          <a:p>
            <a:pPr marL="742950" lvl="1" indent="-285750">
              <a:buFont typeface="Arial" panose="020B0604020202020204" pitchFamily="34" charset="0"/>
              <a:buChar char="•"/>
            </a:pPr>
            <a:r>
              <a:rPr lang="en-US" dirty="0"/>
              <a:t>software development,</a:t>
            </a:r>
          </a:p>
          <a:p>
            <a:pPr marL="742950" lvl="1" indent="-285750">
              <a:buFont typeface="Arial" panose="020B0604020202020204" pitchFamily="34" charset="0"/>
              <a:buChar char="•"/>
            </a:pPr>
            <a:r>
              <a:rPr lang="en-US" dirty="0"/>
              <a:t>mathematics,</a:t>
            </a:r>
          </a:p>
          <a:p>
            <a:pPr marL="742950" lvl="1" indent="-285750">
              <a:buFont typeface="Arial" panose="020B0604020202020204" pitchFamily="34" charset="0"/>
              <a:buChar char="•"/>
            </a:pPr>
            <a:r>
              <a:rPr lang="en-US" dirty="0"/>
              <a:t>system scripting</a:t>
            </a:r>
          </a:p>
          <a:p>
            <a:pPr marL="742950" lvl="1" indent="-285750">
              <a:buFont typeface="Arial" panose="020B0604020202020204" pitchFamily="34" charset="0"/>
              <a:buChar char="•"/>
            </a:pPr>
            <a:endParaRPr lang="en-US" dirty="0"/>
          </a:p>
          <a:p>
            <a:pPr fontAlgn="base"/>
            <a:r>
              <a:rPr lang="en-US" dirty="0">
                <a:solidFill>
                  <a:schemeClr val="bg1"/>
                </a:solidFill>
                <a:latin typeface="SourceSansProBold"/>
              </a:rPr>
              <a:t>Python is powerful... and fast;  plays well with others;  runs everywhere;  is friendly &amp; easy to learn;  is open</a:t>
            </a:r>
            <a:endParaRPr lang="en-US" b="0" i="0" dirty="0">
              <a:solidFill>
                <a:schemeClr val="bg1"/>
              </a:solidFill>
              <a:effectLst/>
              <a:latin typeface="SourceSansProBold"/>
            </a:endParaRPr>
          </a:p>
          <a:p>
            <a:endParaRPr lang="en-US" dirty="0"/>
          </a:p>
        </p:txBody>
      </p:sp>
      <p:sp>
        <p:nvSpPr>
          <p:cNvPr id="4" name="Slide Number Placeholder 3"/>
          <p:cNvSpPr>
            <a:spLocks noGrp="1"/>
          </p:cNvSpPr>
          <p:nvPr>
            <p:ph type="sldNum" sz="quarter" idx="5"/>
          </p:nvPr>
        </p:nvSpPr>
        <p:spPr/>
        <p:txBody>
          <a:bodyPr/>
          <a:lstStyle/>
          <a:p>
            <a:fld id="{EAD306CE-1B0E-4371-8420-50381741879B}" type="slidenum">
              <a:rPr lang="en-US" smtClean="0"/>
              <a:t>16</a:t>
            </a:fld>
            <a:endParaRPr lang="en-US"/>
          </a:p>
        </p:txBody>
      </p:sp>
    </p:spTree>
    <p:extLst>
      <p:ext uri="{BB962C8B-B14F-4D97-AF65-F5344CB8AC3E}">
        <p14:creationId xmlns:p14="http://schemas.microsoft.com/office/powerpoint/2010/main" val="907713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D306CE-1B0E-4371-8420-5038174187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887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96493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2BC6D8D-AE12-4A8E-82EE-AC58F84DFCC2}"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380672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4409826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3771174"/>
            <a:ext cx="5459737" cy="342174"/>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
        <p:nvSpPr>
          <p:cNvPr id="12" name="TextBox 11"/>
          <p:cNvSpPr txBox="1"/>
          <p:nvPr/>
        </p:nvSpPr>
        <p:spPr>
          <a:xfrm>
            <a:off x="673721" y="971254"/>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2613788"/>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272575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3377008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625444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2315336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899543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166004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6E6B96F-CA7B-401F-A6B4-00A9BBE234C9}" type="datetimeFigureOut">
              <a:rPr lang="en-US" smtClean="0"/>
              <a:pPr/>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41303593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254000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673729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E6B96F-CA7B-401F-A6B4-00A9BBE234C9}" type="datetimeFigureOut">
              <a:rPr lang="en-US" smtClean="0"/>
              <a:pPr/>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2050118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E6B96F-CA7B-401F-A6B4-00A9BBE234C9}" type="datetimeFigureOut">
              <a:rPr lang="en-US" smtClean="0"/>
              <a:pPr/>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1133727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6E6B96F-CA7B-401F-A6B4-00A9BBE234C9}" type="datetimeFigureOut">
              <a:rPr lang="en-US" smtClean="0"/>
              <a:pPr/>
              <a:t>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3409683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6E6B96F-CA7B-401F-A6B4-00A9BBE234C9}" type="datetimeFigureOut">
              <a:rPr lang="en-US" smtClean="0"/>
              <a:pPr/>
              <a:t>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20510698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E6B96F-CA7B-401F-A6B4-00A9BBE234C9}" type="datetimeFigureOut">
              <a:rPr lang="en-US" smtClean="0"/>
              <a:pPr/>
              <a:t>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2799130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517031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E6B96F-CA7B-401F-A6B4-00A9BBE234C9}" type="datetimeFigureOut">
              <a:rPr lang="en-US" smtClean="0"/>
              <a:pPr/>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2904323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31902263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E6B96F-CA7B-401F-A6B4-00A9BBE234C9}" type="datetimeFigureOut">
              <a:rPr lang="en-US" smtClean="0"/>
              <a:pPr/>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66965-106F-4805-9FFA-3EFEC736C70F}" type="slidenum">
              <a:rPr lang="en-US" smtClean="0"/>
              <a:pPr/>
              <a:t>‹#›</a:t>
            </a:fld>
            <a:endParaRPr lang="en-US"/>
          </a:p>
        </p:txBody>
      </p:sp>
    </p:spTree>
    <p:extLst>
      <p:ext uri="{BB962C8B-B14F-4D97-AF65-F5344CB8AC3E}">
        <p14:creationId xmlns:p14="http://schemas.microsoft.com/office/powerpoint/2010/main" val="33810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4091665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BC6D8D-AE12-4A8E-82EE-AC58F84DFCC2}"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4104470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BC6D8D-AE12-4A8E-82EE-AC58F84DFCC2}" type="datetimeFigureOut">
              <a:rPr lang="en-US" smtClean="0"/>
              <a:t>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544779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260954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2370699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22BC6D8D-AE12-4A8E-82EE-AC58F84DFCC2}" type="datetimeFigureOut">
              <a:rPr lang="en-US" smtClean="0"/>
              <a:t>10/1/2019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3899996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2BC6D8D-AE12-4A8E-82EE-AC58F84DFCC2}"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A942D-1160-40E8-9896-578C67D20BDC}" type="slidenum">
              <a:rPr lang="en-US" smtClean="0"/>
              <a:t>‹#›</a:t>
            </a:fld>
            <a:endParaRPr lang="en-US"/>
          </a:p>
        </p:txBody>
      </p:sp>
    </p:spTree>
    <p:extLst>
      <p:ext uri="{BB962C8B-B14F-4D97-AF65-F5344CB8AC3E}">
        <p14:creationId xmlns:p14="http://schemas.microsoft.com/office/powerpoint/2010/main" val="16550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6.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22BC6D8D-AE12-4A8E-82EE-AC58F84DFCC2}" type="datetimeFigureOut">
              <a:rPr lang="en-US" smtClean="0"/>
              <a:t>10/1/2019</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FBBA942D-1160-40E8-9896-578C67D20BDC}" type="slidenum">
              <a:rPr lang="en-US" smtClean="0"/>
              <a:t>‹#›</a:t>
            </a:fld>
            <a:endParaRPr lang="en-US"/>
          </a:p>
        </p:txBody>
      </p:sp>
    </p:spTree>
    <p:extLst>
      <p:ext uri="{BB962C8B-B14F-4D97-AF65-F5344CB8AC3E}">
        <p14:creationId xmlns:p14="http://schemas.microsoft.com/office/powerpoint/2010/main" val="36551722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E6B96F-CA7B-401F-A6B4-00A9BBE234C9}" type="datetimeFigureOut">
              <a:rPr lang="en-US" smtClean="0"/>
              <a:pPr/>
              <a:t>10/1/2019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66965-106F-4805-9FFA-3EFEC736C70F}" type="slidenum">
              <a:rPr lang="en-US" smtClean="0"/>
              <a:pPr/>
              <a:t>‹#›</a:t>
            </a:fld>
            <a:endParaRPr lang="en-US"/>
          </a:p>
        </p:txBody>
      </p:sp>
    </p:spTree>
    <p:extLst>
      <p:ext uri="{BB962C8B-B14F-4D97-AF65-F5344CB8AC3E}">
        <p14:creationId xmlns:p14="http://schemas.microsoft.com/office/powerpoint/2010/main" val="45247739"/>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8" Type="http://schemas.openxmlformats.org/officeDocument/2006/relationships/hyperlink" Target="https://seaborn.pydata.org/tutorial/color_palettes.html#palette-tutorial" TargetMode="External"/><Relationship Id="rId3" Type="http://schemas.openxmlformats.org/officeDocument/2006/relationships/hyperlink" Target="https://matplotlib.org/" TargetMode="External"/><Relationship Id="rId7" Type="http://schemas.openxmlformats.org/officeDocument/2006/relationships/hyperlink" Target="https://seaborn.pydata.org/examples/scatterplot_matrix.html#scatterplot-matrix"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seaborn.pydata.org/examples/joint_kde.html#joint-kde" TargetMode="External"/><Relationship Id="rId5" Type="http://schemas.openxmlformats.org/officeDocument/2006/relationships/hyperlink" Target="https://seaborn.pydata.org/examples/distplot_options.html#distplot-options" TargetMode="External"/><Relationship Id="rId4" Type="http://schemas.openxmlformats.org/officeDocument/2006/relationships/hyperlink" Target="https://pandas.pydata.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paulc00/ML-Intr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50.png"/><Relationship Id="rId3" Type="http://schemas.openxmlformats.org/officeDocument/2006/relationships/image" Target="../media/image150.png"/><Relationship Id="rId7" Type="http://schemas.openxmlformats.org/officeDocument/2006/relationships/image" Target="../media/image190.png"/><Relationship Id="rId12" Type="http://schemas.openxmlformats.org/officeDocument/2006/relationships/image" Target="../media/image24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0.png"/><Relationship Id="rId5" Type="http://schemas.openxmlformats.org/officeDocument/2006/relationships/image" Target="../media/image170.png"/><Relationship Id="rId10" Type="http://schemas.openxmlformats.org/officeDocument/2006/relationships/image" Target="../media/image220.png"/><Relationship Id="rId4" Type="http://schemas.openxmlformats.org/officeDocument/2006/relationships/image" Target="../media/image160.png"/><Relationship Id="rId9" Type="http://schemas.openxmlformats.org/officeDocument/2006/relationships/image" Target="../media/image210.png"/></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owardsdatascience.com/ensemble-methods-bagging-boosting-and-stacking-c9214a10a20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5.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hyperlink" Target="https://www.coursera.org/learn/machine-learning" TargetMode="External"/><Relationship Id="rId2" Type="http://schemas.openxmlformats.org/officeDocument/2006/relationships/hyperlink" Target="http://faculty.marshall.usc.edu/gareth-james/ISL" TargetMode="External"/><Relationship Id="rId1" Type="http://schemas.openxmlformats.org/officeDocument/2006/relationships/slideLayout" Target="../slideLayouts/slideLayout2.xml"/><Relationship Id="rId5" Type="http://schemas.openxmlformats.org/officeDocument/2006/relationships/hyperlink" Target="https://lagunita.stanford.edu/courses/HumanitiesSciences/StatLearning/Winter2016/about" TargetMode="External"/><Relationship Id="rId4" Type="http://schemas.openxmlformats.org/officeDocument/2006/relationships/hyperlink" Target="https://www.udacity.com/course/intro-to-machine-learning--ud12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4" name="TextBox 3"/>
          <p:cNvSpPr txBox="1"/>
          <p:nvPr/>
        </p:nvSpPr>
        <p:spPr>
          <a:xfrm>
            <a:off x="2209800" y="5334000"/>
            <a:ext cx="523149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Trebuchet MS" pitchFamily="34" charset="0"/>
                <a:ea typeface="+mn-ea"/>
                <a:cs typeface="+mn-cs"/>
              </a:rPr>
              <a:t>www.globalbigdataconference.com</a:t>
            </a:r>
          </a:p>
        </p:txBody>
      </p:sp>
      <p:sp>
        <p:nvSpPr>
          <p:cNvPr id="7" name="TextBox 6"/>
          <p:cNvSpPr txBox="1"/>
          <p:nvPr/>
        </p:nvSpPr>
        <p:spPr>
          <a:xfrm>
            <a:off x="2819400" y="5867400"/>
            <a:ext cx="344632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Trebuchet MS" pitchFamily="34" charset="0"/>
                <a:ea typeface="+mn-ea"/>
                <a:cs typeface="+mn-cs"/>
              </a:rPr>
              <a:t>Twitter : @</a:t>
            </a:r>
            <a:r>
              <a:rPr kumimoji="0" lang="en-IN" sz="2400" b="1" i="0" u="none" strike="noStrike" kern="1200" cap="none" spc="0" normalizeH="0" baseline="0" noProof="0" dirty="0" err="1">
                <a:ln>
                  <a:noFill/>
                </a:ln>
                <a:solidFill>
                  <a:prstClr val="white"/>
                </a:solidFill>
                <a:effectLst/>
                <a:uLnTx/>
                <a:uFillTx/>
                <a:latin typeface="Trebuchet MS" pitchFamily="34" charset="0"/>
                <a:ea typeface="+mn-ea"/>
                <a:cs typeface="+mn-cs"/>
              </a:rPr>
              <a:t>bigdataconf</a:t>
            </a:r>
            <a:endParaRPr kumimoji="0" lang="en-IN" sz="2400" b="1" i="0" u="none" strike="noStrike" kern="1200" cap="none" spc="0" normalizeH="0" baseline="0" noProof="0" dirty="0">
              <a:ln>
                <a:noFill/>
              </a:ln>
              <a:solidFill>
                <a:prstClr val="white"/>
              </a:solidFill>
              <a:effectLst/>
              <a:uLnTx/>
              <a:uFillTx/>
              <a:latin typeface="Trebuchet MS"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prstClr val="white"/>
                </a:solidFill>
                <a:effectLst/>
                <a:uLnTx/>
                <a:uFillTx/>
                <a:latin typeface="Trebuchet MS" pitchFamily="34" charset="0"/>
                <a:ea typeface="+mn-ea"/>
                <a:cs typeface="+mn-cs"/>
              </a:rPr>
              <a:t>    #GAIC</a:t>
            </a:r>
          </a:p>
        </p:txBody>
      </p:sp>
      <p:sp>
        <p:nvSpPr>
          <p:cNvPr id="2050" name="AutoShape 2" descr="https://media.campaigner.com/media/71/718655/Boston_Global_AI_Small.jpg?g=1549488060138"/>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a:ea typeface="+mn-ea"/>
              <a:cs typeface="+mn-cs"/>
            </a:endParaRPr>
          </a:p>
        </p:txBody>
      </p:sp>
      <p:pic>
        <p:nvPicPr>
          <p:cNvPr id="6" name="Picture 5" descr="Boston_Global_AI_Small (1).jpg"/>
          <p:cNvPicPr>
            <a:picLocks noChangeAspect="1"/>
          </p:cNvPicPr>
          <p:nvPr/>
        </p:nvPicPr>
        <p:blipFill>
          <a:blip r:embed="rId3"/>
          <a:stretch>
            <a:fillRect/>
          </a:stretch>
        </p:blipFill>
        <p:spPr>
          <a:xfrm>
            <a:off x="0" y="2057400"/>
            <a:ext cx="9144000" cy="2514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6733-581E-A548-8167-5539B405B46F}"/>
              </a:ext>
            </a:extLst>
          </p:cNvPr>
          <p:cNvSpPr>
            <a:spLocks noGrp="1"/>
          </p:cNvSpPr>
          <p:nvPr>
            <p:ph type="title"/>
          </p:nvPr>
        </p:nvSpPr>
        <p:spPr>
          <a:xfrm>
            <a:off x="484583" y="1196788"/>
            <a:ext cx="7276242" cy="1050398"/>
          </a:xfrm>
        </p:spPr>
        <p:txBody>
          <a:bodyPr/>
          <a:lstStyle/>
          <a:p>
            <a:r>
              <a:rPr lang="en-US" dirty="0"/>
              <a:t>Supervised vs Unsupervised Learning</a:t>
            </a:r>
          </a:p>
        </p:txBody>
      </p:sp>
      <p:sp>
        <p:nvSpPr>
          <p:cNvPr id="3" name="Content Placeholder 2">
            <a:extLst>
              <a:ext uri="{FF2B5EF4-FFF2-40B4-BE49-F238E27FC236}">
                <a16:creationId xmlns:a16="http://schemas.microsoft.com/office/drawing/2014/main" id="{5A34DD4D-FE30-AB4B-AE2F-068A61D98E22}"/>
              </a:ext>
            </a:extLst>
          </p:cNvPr>
          <p:cNvSpPr>
            <a:spLocks noGrp="1"/>
          </p:cNvSpPr>
          <p:nvPr>
            <p:ph idx="1"/>
          </p:nvPr>
        </p:nvSpPr>
        <p:spPr>
          <a:xfrm>
            <a:off x="484584" y="2247186"/>
            <a:ext cx="4087417" cy="3146611"/>
          </a:xfrm>
        </p:spPr>
        <p:txBody>
          <a:bodyPr/>
          <a:lstStyle/>
          <a:p>
            <a:r>
              <a:rPr lang="en-US" b="1" dirty="0"/>
              <a:t>Supervised Learning</a:t>
            </a:r>
          </a:p>
          <a:p>
            <a:endParaRPr lang="en-US" dirty="0"/>
          </a:p>
          <a:p>
            <a:pPr>
              <a:buFont typeface="Arial" panose="020B0604020202020204" pitchFamily="34" charset="0"/>
              <a:buChar char="•"/>
            </a:pPr>
            <a:r>
              <a:rPr lang="en-US" dirty="0"/>
              <a:t>Classification: For classifying labeled data</a:t>
            </a:r>
          </a:p>
          <a:p>
            <a:pPr>
              <a:buFont typeface="Arial" panose="020B0604020202020204" pitchFamily="34" charset="0"/>
              <a:buChar char="•"/>
            </a:pPr>
            <a:r>
              <a:rPr lang="en-US" dirty="0"/>
              <a:t>Regression: Predicting various trends using previous labeled data</a:t>
            </a:r>
          </a:p>
          <a:p>
            <a:pP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73EB8631-6876-B647-BD31-D67798F77C1C}"/>
              </a:ext>
            </a:extLst>
          </p:cNvPr>
          <p:cNvSpPr txBox="1"/>
          <p:nvPr/>
        </p:nvSpPr>
        <p:spPr>
          <a:xfrm>
            <a:off x="4572000" y="2246165"/>
            <a:ext cx="3753092" cy="2125967"/>
          </a:xfrm>
          <a:prstGeom prst="rect">
            <a:avLst/>
          </a:prstGeom>
          <a:noFill/>
        </p:spPr>
        <p:txBody>
          <a:bodyPr wrap="square" rtlCol="0">
            <a:spAutoFit/>
          </a:bodyPr>
          <a:lstStyle/>
          <a:p>
            <a:pPr marL="214313" indent="-214313">
              <a:lnSpc>
                <a:spcPct val="150000"/>
              </a:lnSpc>
              <a:buFont typeface="Wingdings" pitchFamily="2" charset="2"/>
              <a:buChar char="Ø"/>
            </a:pPr>
            <a:r>
              <a:rPr lang="en-US" sz="1500" b="1" dirty="0"/>
              <a:t>Unsupervised Learning</a:t>
            </a:r>
          </a:p>
          <a:p>
            <a:pPr>
              <a:lnSpc>
                <a:spcPct val="150000"/>
              </a:lnSpc>
            </a:pPr>
            <a:endParaRPr lang="en-US" sz="1500" dirty="0"/>
          </a:p>
          <a:p>
            <a:pPr marL="257175" indent="-257175">
              <a:lnSpc>
                <a:spcPct val="150000"/>
              </a:lnSpc>
              <a:buFont typeface="Arial" panose="020B0604020202020204" pitchFamily="34" charset="0"/>
              <a:buChar char="•"/>
            </a:pPr>
            <a:r>
              <a:rPr lang="en-US" sz="1500" dirty="0"/>
              <a:t>Clustering: Finding patterns, similarities and grouping using unlabeled data</a:t>
            </a:r>
          </a:p>
          <a:p>
            <a:pPr marL="214313" indent="-214313">
              <a:lnSpc>
                <a:spcPct val="150000"/>
              </a:lnSpc>
              <a:buFont typeface="Arial" panose="020B0604020202020204" pitchFamily="34" charset="0"/>
              <a:buChar char="•"/>
            </a:pPr>
            <a:endParaRPr lang="en-US" sz="1500" dirty="0"/>
          </a:p>
        </p:txBody>
      </p:sp>
    </p:spTree>
    <p:extLst>
      <p:ext uri="{BB962C8B-B14F-4D97-AF65-F5344CB8AC3E}">
        <p14:creationId xmlns:p14="http://schemas.microsoft.com/office/powerpoint/2010/main" val="804711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CRISP-DM</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712" y="1219200"/>
            <a:ext cx="7788088" cy="4195762"/>
          </a:xfrm>
        </p:spPr>
      </p:pic>
      <p:sp>
        <p:nvSpPr>
          <p:cNvPr id="5" name="TextBox 4"/>
          <p:cNvSpPr txBox="1"/>
          <p:nvPr/>
        </p:nvSpPr>
        <p:spPr>
          <a:xfrm>
            <a:off x="3276600" y="6073452"/>
            <a:ext cx="5715026" cy="338554"/>
          </a:xfrm>
          <a:prstGeom prst="rect">
            <a:avLst/>
          </a:prstGeom>
          <a:noFill/>
        </p:spPr>
        <p:txBody>
          <a:bodyPr wrap="none" rtlCol="0">
            <a:spAutoFit/>
          </a:bodyPr>
          <a:lstStyle/>
          <a:p>
            <a:r>
              <a:rPr lang="en-US" sz="1600" i="1" dirty="0"/>
              <a:t>Data Science for Business, Foster Provost &amp; Tom Fawcett</a:t>
            </a:r>
          </a:p>
        </p:txBody>
      </p:sp>
    </p:spTree>
    <p:extLst>
      <p:ext uri="{BB962C8B-B14F-4D97-AF65-F5344CB8AC3E}">
        <p14:creationId xmlns:p14="http://schemas.microsoft.com/office/powerpoint/2010/main" val="2879697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anchor="ctr">
            <a:normAutofit/>
          </a:bodyPr>
          <a:lstStyle/>
          <a:p>
            <a:r>
              <a:rPr lang="en-US" sz="2200">
                <a:solidFill>
                  <a:srgbClr val="F2F2F2"/>
                </a:solidFill>
              </a:rPr>
              <a:t>Business Understanding</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D19AE638-C394-40A2-A29A-8B41BA75FE6E}"/>
              </a:ext>
            </a:extLst>
          </p:cNvPr>
          <p:cNvGraphicFramePr>
            <a:graphicFrameLocks noGrp="1"/>
          </p:cNvGraphicFramePr>
          <p:nvPr>
            <p:ph idx="1"/>
            <p:extLst>
              <p:ext uri="{D42A27DB-BD31-4B8C-83A1-F6EECF244321}">
                <p14:modId xmlns:p14="http://schemas.microsoft.com/office/powerpoint/2010/main" val="3902977185"/>
              </p:ext>
            </p:extLst>
          </p:nvPr>
        </p:nvGraphicFramePr>
        <p:xfrm>
          <a:off x="3786187" y="1447800"/>
          <a:ext cx="48720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268139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583" y="452718"/>
            <a:ext cx="7053542" cy="1400530"/>
          </a:xfrm>
        </p:spPr>
        <p:txBody>
          <a:bodyPr>
            <a:normAutofit/>
          </a:bodyPr>
          <a:lstStyle/>
          <a:p>
            <a:br>
              <a:rPr lang="en-US"/>
            </a:br>
            <a:r>
              <a:rPr lang="en-US"/>
              <a:t>Exploratory Data Analysis</a:t>
            </a:r>
          </a:p>
        </p:txBody>
      </p:sp>
      <p:graphicFrame>
        <p:nvGraphicFramePr>
          <p:cNvPr id="18" name="Content Placeholder 2">
            <a:extLst>
              <a:ext uri="{FF2B5EF4-FFF2-40B4-BE49-F238E27FC236}">
                <a16:creationId xmlns:a16="http://schemas.microsoft.com/office/drawing/2014/main" id="{EC30ADCC-941F-4C55-A65D-DB86DA84A0C0}"/>
              </a:ext>
            </a:extLst>
          </p:cNvPr>
          <p:cNvGraphicFramePr>
            <a:graphicFrameLocks noGrp="1"/>
          </p:cNvGraphicFramePr>
          <p:nvPr>
            <p:ph idx="1"/>
            <p:extLst>
              <p:ext uri="{D42A27DB-BD31-4B8C-83A1-F6EECF244321}">
                <p14:modId xmlns:p14="http://schemas.microsoft.com/office/powerpoint/2010/main" val="460456815"/>
              </p:ext>
            </p:extLst>
          </p:nvPr>
        </p:nvGraphicFramePr>
        <p:xfrm>
          <a:off x="484583" y="2237362"/>
          <a:ext cx="7053264" cy="40467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5827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Terminology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06826194"/>
              </p:ext>
            </p:extLst>
          </p:nvPr>
        </p:nvGraphicFramePr>
        <p:xfrm>
          <a:off x="1676399" y="2973137"/>
          <a:ext cx="7126705" cy="1854200"/>
        </p:xfrm>
        <a:graphic>
          <a:graphicData uri="http://schemas.openxmlformats.org/drawingml/2006/table">
            <a:tbl>
              <a:tblPr firstRow="1" firstCol="1" bandRow="1">
                <a:tableStyleId>{5C22544A-7EE6-4342-B048-85BDC9FD1C3A}</a:tableStyleId>
              </a:tblPr>
              <a:tblGrid>
                <a:gridCol w="1425341">
                  <a:extLst>
                    <a:ext uri="{9D8B030D-6E8A-4147-A177-3AD203B41FA5}">
                      <a16:colId xmlns:a16="http://schemas.microsoft.com/office/drawing/2014/main" val="20000"/>
                    </a:ext>
                  </a:extLst>
                </a:gridCol>
                <a:gridCol w="1425341">
                  <a:extLst>
                    <a:ext uri="{9D8B030D-6E8A-4147-A177-3AD203B41FA5}">
                      <a16:colId xmlns:a16="http://schemas.microsoft.com/office/drawing/2014/main" val="20001"/>
                    </a:ext>
                  </a:extLst>
                </a:gridCol>
                <a:gridCol w="1425341">
                  <a:extLst>
                    <a:ext uri="{9D8B030D-6E8A-4147-A177-3AD203B41FA5}">
                      <a16:colId xmlns:a16="http://schemas.microsoft.com/office/drawing/2014/main" val="20002"/>
                    </a:ext>
                  </a:extLst>
                </a:gridCol>
                <a:gridCol w="1425341">
                  <a:extLst>
                    <a:ext uri="{9D8B030D-6E8A-4147-A177-3AD203B41FA5}">
                      <a16:colId xmlns:a16="http://schemas.microsoft.com/office/drawing/2014/main" val="20003"/>
                    </a:ext>
                  </a:extLst>
                </a:gridCol>
                <a:gridCol w="1425341">
                  <a:extLst>
                    <a:ext uri="{9D8B030D-6E8A-4147-A177-3AD203B41FA5}">
                      <a16:colId xmlns:a16="http://schemas.microsoft.com/office/drawing/2014/main" val="20004"/>
                    </a:ext>
                  </a:extLst>
                </a:gridCol>
              </a:tblGrid>
              <a:tr h="370840">
                <a:tc>
                  <a:txBody>
                    <a:bodyPr/>
                    <a:lstStyle/>
                    <a:p>
                      <a:r>
                        <a:rPr lang="en-US" dirty="0"/>
                        <a:t>Weight</a:t>
                      </a:r>
                    </a:p>
                  </a:txBody>
                  <a:tcPr/>
                </a:tc>
                <a:tc>
                  <a:txBody>
                    <a:bodyPr/>
                    <a:lstStyle/>
                    <a:p>
                      <a:r>
                        <a:rPr lang="en-US" dirty="0"/>
                        <a:t>Age (years)</a:t>
                      </a:r>
                    </a:p>
                  </a:txBody>
                  <a:tcPr/>
                </a:tc>
                <a:tc>
                  <a:txBody>
                    <a:bodyPr/>
                    <a:lstStyle/>
                    <a:p>
                      <a:r>
                        <a:rPr lang="en-US" dirty="0"/>
                        <a:t>Height</a:t>
                      </a:r>
                    </a:p>
                  </a:txBody>
                  <a:tcPr/>
                </a:tc>
                <a:tc>
                  <a:txBody>
                    <a:bodyPr/>
                    <a:lstStyle/>
                    <a:p>
                      <a:r>
                        <a:rPr lang="en-US" dirty="0"/>
                        <a:t>Sex</a:t>
                      </a:r>
                    </a:p>
                  </a:txBody>
                  <a:tcPr/>
                </a:tc>
                <a:tc>
                  <a:txBody>
                    <a:bodyPr/>
                    <a:lstStyle/>
                    <a:p>
                      <a:r>
                        <a:rPr lang="en-US" dirty="0"/>
                        <a:t>Country</a:t>
                      </a:r>
                    </a:p>
                  </a:txBody>
                  <a:tcPr/>
                </a:tc>
                <a:extLst>
                  <a:ext uri="{0D108BD9-81ED-4DB2-BD59-A6C34878D82A}">
                    <a16:rowId xmlns:a16="http://schemas.microsoft.com/office/drawing/2014/main" val="10000"/>
                  </a:ext>
                </a:extLst>
              </a:tr>
              <a:tr h="370840">
                <a:tc>
                  <a:txBody>
                    <a:bodyPr/>
                    <a:lstStyle/>
                    <a:p>
                      <a:r>
                        <a:rPr lang="en-US" dirty="0"/>
                        <a:t>171.5</a:t>
                      </a:r>
                    </a:p>
                  </a:txBody>
                  <a:tcPr/>
                </a:tc>
                <a:tc>
                  <a:txBody>
                    <a:bodyPr/>
                    <a:lstStyle/>
                    <a:p>
                      <a:r>
                        <a:rPr lang="en-US" dirty="0"/>
                        <a:t>20</a:t>
                      </a:r>
                    </a:p>
                  </a:txBody>
                  <a:tcPr/>
                </a:tc>
                <a:tc>
                  <a:txBody>
                    <a:bodyPr/>
                    <a:lstStyle/>
                    <a:p>
                      <a:r>
                        <a:rPr lang="en-US" dirty="0"/>
                        <a:t>5.8</a:t>
                      </a:r>
                    </a:p>
                  </a:txBody>
                  <a:tcPr/>
                </a:tc>
                <a:tc>
                  <a:txBody>
                    <a:bodyPr/>
                    <a:lstStyle/>
                    <a:p>
                      <a:r>
                        <a:rPr lang="en-US" dirty="0"/>
                        <a:t>Male</a:t>
                      </a:r>
                    </a:p>
                  </a:txBody>
                  <a:tcPr/>
                </a:tc>
                <a:tc>
                  <a:txBody>
                    <a:bodyPr/>
                    <a:lstStyle/>
                    <a:p>
                      <a:r>
                        <a:rPr lang="en-US" dirty="0"/>
                        <a:t>USA</a:t>
                      </a:r>
                    </a:p>
                  </a:txBody>
                  <a:tcPr/>
                </a:tc>
                <a:extLst>
                  <a:ext uri="{0D108BD9-81ED-4DB2-BD59-A6C34878D82A}">
                    <a16:rowId xmlns:a16="http://schemas.microsoft.com/office/drawing/2014/main" val="10001"/>
                  </a:ext>
                </a:extLst>
              </a:tr>
              <a:tr h="370840">
                <a:tc>
                  <a:txBody>
                    <a:bodyPr/>
                    <a:lstStyle/>
                    <a:p>
                      <a:r>
                        <a:rPr lang="en-US" dirty="0"/>
                        <a:t>127.3</a:t>
                      </a:r>
                    </a:p>
                  </a:txBody>
                  <a:tcPr/>
                </a:tc>
                <a:tc>
                  <a:txBody>
                    <a:bodyPr/>
                    <a:lstStyle/>
                    <a:p>
                      <a:r>
                        <a:rPr lang="en-US" dirty="0"/>
                        <a:t>31</a:t>
                      </a:r>
                    </a:p>
                  </a:txBody>
                  <a:tcPr/>
                </a:tc>
                <a:tc>
                  <a:txBody>
                    <a:bodyPr/>
                    <a:lstStyle/>
                    <a:p>
                      <a:r>
                        <a:rPr lang="en-US" dirty="0"/>
                        <a:t>4.9</a:t>
                      </a:r>
                    </a:p>
                  </a:txBody>
                  <a:tcPr/>
                </a:tc>
                <a:tc>
                  <a:txBody>
                    <a:bodyPr/>
                    <a:lstStyle/>
                    <a:p>
                      <a:r>
                        <a:rPr lang="en-US" dirty="0"/>
                        <a:t>Female</a:t>
                      </a:r>
                    </a:p>
                  </a:txBody>
                  <a:tcPr/>
                </a:tc>
                <a:tc>
                  <a:txBody>
                    <a:bodyPr/>
                    <a:lstStyle/>
                    <a:p>
                      <a:r>
                        <a:rPr lang="en-US" dirty="0"/>
                        <a:t>France</a:t>
                      </a:r>
                    </a:p>
                  </a:txBody>
                  <a:tcPr/>
                </a:tc>
                <a:extLst>
                  <a:ext uri="{0D108BD9-81ED-4DB2-BD59-A6C34878D82A}">
                    <a16:rowId xmlns:a16="http://schemas.microsoft.com/office/drawing/2014/main" val="10002"/>
                  </a:ext>
                </a:extLst>
              </a:tr>
              <a:tr h="370840">
                <a:tc>
                  <a:txBody>
                    <a:bodyPr/>
                    <a:lstStyle/>
                    <a:p>
                      <a:r>
                        <a:rPr lang="en-US" dirty="0"/>
                        <a:t>135.8</a:t>
                      </a:r>
                    </a:p>
                  </a:txBody>
                  <a:tcPr/>
                </a:tc>
                <a:tc>
                  <a:txBody>
                    <a:bodyPr/>
                    <a:lstStyle/>
                    <a:p>
                      <a:r>
                        <a:rPr lang="en-US" dirty="0"/>
                        <a:t>26</a:t>
                      </a:r>
                    </a:p>
                  </a:txBody>
                  <a:tcPr/>
                </a:tc>
                <a:tc>
                  <a:txBody>
                    <a:bodyPr/>
                    <a:lstStyle/>
                    <a:p>
                      <a:r>
                        <a:rPr lang="en-US" dirty="0"/>
                        <a:t>5.1</a:t>
                      </a:r>
                    </a:p>
                  </a:txBody>
                  <a:tcPr/>
                </a:tc>
                <a:tc>
                  <a:txBody>
                    <a:bodyPr/>
                    <a:lstStyle/>
                    <a:p>
                      <a:r>
                        <a:rPr lang="en-US" dirty="0"/>
                        <a:t>Female</a:t>
                      </a:r>
                    </a:p>
                  </a:txBody>
                  <a:tcPr/>
                </a:tc>
                <a:tc>
                  <a:txBody>
                    <a:bodyPr/>
                    <a:lstStyle/>
                    <a:p>
                      <a:r>
                        <a:rPr lang="en-US" dirty="0"/>
                        <a:t>UK</a:t>
                      </a:r>
                    </a:p>
                  </a:txBody>
                  <a:tcPr/>
                </a:tc>
                <a:extLst>
                  <a:ext uri="{0D108BD9-81ED-4DB2-BD59-A6C34878D82A}">
                    <a16:rowId xmlns:a16="http://schemas.microsoft.com/office/drawing/2014/main" val="10003"/>
                  </a:ext>
                </a:extLst>
              </a:tr>
              <a:tr h="370840">
                <a:tc>
                  <a:txBody>
                    <a:bodyPr/>
                    <a:lstStyle/>
                    <a:p>
                      <a:r>
                        <a:rPr lang="en-US" dirty="0"/>
                        <a:t>162.1</a:t>
                      </a:r>
                    </a:p>
                  </a:txBody>
                  <a:tcPr/>
                </a:tc>
                <a:tc>
                  <a:txBody>
                    <a:bodyPr/>
                    <a:lstStyle/>
                    <a:p>
                      <a:r>
                        <a:rPr lang="en-US" dirty="0"/>
                        <a:t>47</a:t>
                      </a:r>
                    </a:p>
                  </a:txBody>
                  <a:tcPr/>
                </a:tc>
                <a:tc>
                  <a:txBody>
                    <a:bodyPr/>
                    <a:lstStyle/>
                    <a:p>
                      <a:r>
                        <a:rPr lang="en-US" dirty="0"/>
                        <a:t>5.9</a:t>
                      </a:r>
                    </a:p>
                  </a:txBody>
                  <a:tcPr/>
                </a:tc>
                <a:tc>
                  <a:txBody>
                    <a:bodyPr/>
                    <a:lstStyle/>
                    <a:p>
                      <a:r>
                        <a:rPr lang="en-US" dirty="0"/>
                        <a:t>Male</a:t>
                      </a:r>
                    </a:p>
                  </a:txBody>
                  <a:tcPr/>
                </a:tc>
                <a:tc>
                  <a:txBody>
                    <a:bodyPr/>
                    <a:lstStyle/>
                    <a:p>
                      <a:r>
                        <a:rPr lang="en-US" dirty="0"/>
                        <a:t>China</a:t>
                      </a:r>
                    </a:p>
                  </a:txBody>
                  <a:tcPr/>
                </a:tc>
                <a:extLst>
                  <a:ext uri="{0D108BD9-81ED-4DB2-BD59-A6C34878D82A}">
                    <a16:rowId xmlns:a16="http://schemas.microsoft.com/office/drawing/2014/main" val="10004"/>
                  </a:ext>
                </a:extLst>
              </a:tr>
            </a:tbl>
          </a:graphicData>
        </a:graphic>
      </p:graphicFrame>
      <p:sp>
        <p:nvSpPr>
          <p:cNvPr id="7" name="Line Callout 1 6"/>
          <p:cNvSpPr/>
          <p:nvPr/>
        </p:nvSpPr>
        <p:spPr>
          <a:xfrm>
            <a:off x="1219200" y="1456765"/>
            <a:ext cx="1761817" cy="990600"/>
          </a:xfrm>
          <a:prstGeom prst="borderCallout1">
            <a:avLst>
              <a:gd name="adj1" fmla="val 107423"/>
              <a:gd name="adj2" fmla="val 41141"/>
              <a:gd name="adj3" fmla="val 153414"/>
              <a:gd name="adj4" fmla="val 49562"/>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Labels</a:t>
            </a:r>
          </a:p>
          <a:p>
            <a:r>
              <a:rPr lang="en-US" sz="1200" dirty="0">
                <a:solidFill>
                  <a:schemeClr val="tx1"/>
                </a:solidFill>
              </a:rPr>
              <a:t>Outputs</a:t>
            </a:r>
          </a:p>
          <a:p>
            <a:r>
              <a:rPr lang="en-US" sz="1200" dirty="0">
                <a:solidFill>
                  <a:schemeClr val="tx1"/>
                </a:solidFill>
              </a:rPr>
              <a:t>Dependent variables</a:t>
            </a:r>
          </a:p>
          <a:p>
            <a:r>
              <a:rPr lang="en-US" sz="1200" dirty="0">
                <a:solidFill>
                  <a:schemeClr val="tx1"/>
                </a:solidFill>
              </a:rPr>
              <a:t>Response variables</a:t>
            </a:r>
          </a:p>
          <a:p>
            <a:r>
              <a:rPr lang="en-US" sz="1200" dirty="0">
                <a:solidFill>
                  <a:schemeClr val="tx1"/>
                </a:solidFill>
              </a:rPr>
              <a:t>Targets</a:t>
            </a:r>
          </a:p>
        </p:txBody>
      </p:sp>
      <p:sp>
        <p:nvSpPr>
          <p:cNvPr id="8" name="Line Callout 1 7"/>
          <p:cNvSpPr/>
          <p:nvPr/>
        </p:nvSpPr>
        <p:spPr>
          <a:xfrm>
            <a:off x="4368442" y="1447800"/>
            <a:ext cx="1879957" cy="887663"/>
          </a:xfrm>
          <a:prstGeom prst="borderCallout1">
            <a:avLst>
              <a:gd name="adj1" fmla="val 107423"/>
              <a:gd name="adj2" fmla="val 41141"/>
              <a:gd name="adj3" fmla="val 156596"/>
              <a:gd name="adj4" fmla="val 99511"/>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Features</a:t>
            </a:r>
          </a:p>
          <a:p>
            <a:r>
              <a:rPr lang="en-US" sz="1200" dirty="0">
                <a:solidFill>
                  <a:schemeClr val="tx1"/>
                </a:solidFill>
              </a:rPr>
              <a:t>Inputs</a:t>
            </a:r>
          </a:p>
          <a:p>
            <a:r>
              <a:rPr lang="en-US" sz="1200" dirty="0">
                <a:solidFill>
                  <a:schemeClr val="tx1"/>
                </a:solidFill>
              </a:rPr>
              <a:t>Independent variables</a:t>
            </a:r>
          </a:p>
          <a:p>
            <a:r>
              <a:rPr lang="en-US" sz="1200" dirty="0">
                <a:solidFill>
                  <a:schemeClr val="tx1"/>
                </a:solidFill>
              </a:rPr>
              <a:t>Explanatory variables</a:t>
            </a:r>
          </a:p>
          <a:p>
            <a:r>
              <a:rPr lang="en-US" sz="1200" dirty="0">
                <a:solidFill>
                  <a:schemeClr val="tx1"/>
                </a:solidFill>
              </a:rPr>
              <a:t>Predictors</a:t>
            </a:r>
          </a:p>
        </p:txBody>
      </p:sp>
      <p:sp>
        <p:nvSpPr>
          <p:cNvPr id="9" name="Right Brace 8"/>
          <p:cNvSpPr/>
          <p:nvPr/>
        </p:nvSpPr>
        <p:spPr>
          <a:xfrm rot="16200000">
            <a:off x="5941815" y="61049"/>
            <a:ext cx="77723" cy="56448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ine Callout 1 9"/>
          <p:cNvSpPr/>
          <p:nvPr/>
        </p:nvSpPr>
        <p:spPr>
          <a:xfrm>
            <a:off x="7431505" y="5455653"/>
            <a:ext cx="1600200" cy="533400"/>
          </a:xfrm>
          <a:prstGeom prst="borderCallout1">
            <a:avLst>
              <a:gd name="adj1" fmla="val -13881"/>
              <a:gd name="adj2" fmla="val 54675"/>
              <a:gd name="adj3" fmla="val -85750"/>
              <a:gd name="adj4" fmla="val -739"/>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Categorical variables</a:t>
            </a:r>
          </a:p>
        </p:txBody>
      </p:sp>
      <p:sp>
        <p:nvSpPr>
          <p:cNvPr id="11" name="Right Brace 10"/>
          <p:cNvSpPr/>
          <p:nvPr/>
        </p:nvSpPr>
        <p:spPr>
          <a:xfrm rot="5400000" flipV="1">
            <a:off x="7353027" y="3505785"/>
            <a:ext cx="77724" cy="282242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ine Callout 1 13"/>
          <p:cNvSpPr/>
          <p:nvPr/>
        </p:nvSpPr>
        <p:spPr>
          <a:xfrm>
            <a:off x="5520487" y="5627103"/>
            <a:ext cx="1193133" cy="533400"/>
          </a:xfrm>
          <a:prstGeom prst="borderCallout1">
            <a:avLst>
              <a:gd name="adj1" fmla="val -19895"/>
              <a:gd name="adj2" fmla="val 45935"/>
              <a:gd name="adj3" fmla="val -156427"/>
              <a:gd name="adj4" fmla="val 59824"/>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Binary variable</a:t>
            </a:r>
          </a:p>
        </p:txBody>
      </p:sp>
      <p:sp>
        <p:nvSpPr>
          <p:cNvPr id="15" name="TextBox 14"/>
          <p:cNvSpPr txBox="1"/>
          <p:nvPr/>
        </p:nvSpPr>
        <p:spPr>
          <a:xfrm>
            <a:off x="228600" y="6324600"/>
            <a:ext cx="5376472" cy="369332"/>
          </a:xfrm>
          <a:prstGeom prst="rect">
            <a:avLst/>
          </a:prstGeom>
          <a:noFill/>
        </p:spPr>
        <p:txBody>
          <a:bodyPr wrap="none" rtlCol="0">
            <a:spAutoFit/>
          </a:bodyPr>
          <a:lstStyle/>
          <a:p>
            <a:r>
              <a:rPr lang="en-US" dirty="0"/>
              <a:t>Example dataset, analyzing weight against other factors</a:t>
            </a:r>
          </a:p>
        </p:txBody>
      </p:sp>
      <p:sp>
        <p:nvSpPr>
          <p:cNvPr id="16" name="Line Callout 1 15"/>
          <p:cNvSpPr/>
          <p:nvPr/>
        </p:nvSpPr>
        <p:spPr>
          <a:xfrm>
            <a:off x="3016876" y="5036553"/>
            <a:ext cx="1244268" cy="342900"/>
          </a:xfrm>
          <a:prstGeom prst="borderCallout1">
            <a:avLst>
              <a:gd name="adj1" fmla="val -13880"/>
              <a:gd name="adj2" fmla="val 21061"/>
              <a:gd name="adj3" fmla="val -45149"/>
              <a:gd name="adj4" fmla="val 18282"/>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Discrete variable</a:t>
            </a:r>
          </a:p>
        </p:txBody>
      </p:sp>
      <p:sp>
        <p:nvSpPr>
          <p:cNvPr id="17" name="Line Callout 1 16"/>
          <p:cNvSpPr/>
          <p:nvPr/>
        </p:nvSpPr>
        <p:spPr>
          <a:xfrm>
            <a:off x="2895600" y="5817603"/>
            <a:ext cx="1530054" cy="342900"/>
          </a:xfrm>
          <a:prstGeom prst="borderCallout1">
            <a:avLst>
              <a:gd name="adj1" fmla="val 65652"/>
              <a:gd name="adj2" fmla="val -4966"/>
              <a:gd name="adj3" fmla="val -288424"/>
              <a:gd name="adj4" fmla="val -54608"/>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Continuous variables</a:t>
            </a:r>
          </a:p>
        </p:txBody>
      </p:sp>
      <p:cxnSp>
        <p:nvCxnSpPr>
          <p:cNvPr id="19" name="Straight Connector 18"/>
          <p:cNvCxnSpPr/>
          <p:nvPr/>
        </p:nvCxnSpPr>
        <p:spPr>
          <a:xfrm flipV="1">
            <a:off x="4491789" y="4878137"/>
            <a:ext cx="385011" cy="11777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Line Callout 1 24"/>
          <p:cNvSpPr/>
          <p:nvPr/>
        </p:nvSpPr>
        <p:spPr>
          <a:xfrm>
            <a:off x="228600" y="2844613"/>
            <a:ext cx="1193133" cy="889187"/>
          </a:xfrm>
          <a:prstGeom prst="borderCallout1">
            <a:avLst>
              <a:gd name="adj1" fmla="val 109428"/>
              <a:gd name="adj2" fmla="val 51985"/>
              <a:gd name="adj3" fmla="val 137420"/>
              <a:gd name="adj4" fmla="val 11226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Observations</a:t>
            </a:r>
          </a:p>
          <a:p>
            <a:r>
              <a:rPr lang="en-US" sz="1200" dirty="0">
                <a:solidFill>
                  <a:schemeClr val="tx1"/>
                </a:solidFill>
              </a:rPr>
              <a:t>Examples</a:t>
            </a:r>
          </a:p>
          <a:p>
            <a:r>
              <a:rPr lang="en-US" sz="1200" dirty="0">
                <a:solidFill>
                  <a:schemeClr val="tx1"/>
                </a:solidFill>
              </a:rPr>
              <a:t>Instances</a:t>
            </a:r>
          </a:p>
          <a:p>
            <a:r>
              <a:rPr lang="en-US" sz="1200" dirty="0">
                <a:solidFill>
                  <a:schemeClr val="tx1"/>
                </a:solidFill>
              </a:rPr>
              <a:t>Records</a:t>
            </a:r>
          </a:p>
          <a:p>
            <a:r>
              <a:rPr lang="en-US" sz="1200" dirty="0">
                <a:solidFill>
                  <a:schemeClr val="tx1"/>
                </a:solidFill>
              </a:rPr>
              <a:t>Rows</a:t>
            </a:r>
          </a:p>
        </p:txBody>
      </p:sp>
      <p:sp>
        <p:nvSpPr>
          <p:cNvPr id="27" name="Right Brace 26"/>
          <p:cNvSpPr/>
          <p:nvPr/>
        </p:nvSpPr>
        <p:spPr>
          <a:xfrm rot="10800000" flipV="1">
            <a:off x="1581879" y="3338077"/>
            <a:ext cx="77724" cy="1462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3105877" y="1563469"/>
            <a:ext cx="1262565" cy="646331"/>
          </a:xfrm>
          <a:prstGeom prst="rect">
            <a:avLst/>
          </a:prstGeom>
          <a:noFill/>
          <a:ln>
            <a:noFill/>
          </a:ln>
        </p:spPr>
        <p:txBody>
          <a:bodyPr wrap="square" rtlCol="0">
            <a:spAutoFit/>
          </a:bodyPr>
          <a:lstStyle/>
          <a:p>
            <a:pPr algn="ctr"/>
            <a:r>
              <a:rPr lang="en-US" sz="1200" i="1" dirty="0"/>
              <a:t>Columns (labels and features) are </a:t>
            </a:r>
            <a:r>
              <a:rPr lang="en-US" sz="1200" b="1" i="1" dirty="0"/>
              <a:t>Attributes</a:t>
            </a:r>
            <a:endParaRPr lang="en-US" sz="1200" i="1" dirty="0"/>
          </a:p>
        </p:txBody>
      </p:sp>
    </p:spTree>
    <p:extLst>
      <p:ext uri="{BB962C8B-B14F-4D97-AF65-F5344CB8AC3E}">
        <p14:creationId xmlns:p14="http://schemas.microsoft.com/office/powerpoint/2010/main" val="340093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Data Preparation</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23F77A98-FC56-478B-826B-072D134902BD}"/>
              </a:ext>
            </a:extLst>
          </p:cNvPr>
          <p:cNvGraphicFramePr>
            <a:graphicFrameLocks noGrp="1"/>
          </p:cNvGraphicFramePr>
          <p:nvPr>
            <p:ph idx="1"/>
            <p:extLst>
              <p:ext uri="{D42A27DB-BD31-4B8C-83A1-F6EECF244321}">
                <p14:modId xmlns:p14="http://schemas.microsoft.com/office/powerpoint/2010/main" val="2887325513"/>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19607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81000"/>
            <a:ext cx="7053542" cy="1050398"/>
          </a:xfrm>
        </p:spPr>
        <p:txBody>
          <a:bodyPr/>
          <a:lstStyle/>
          <a:p>
            <a:r>
              <a:rPr lang="en-US" dirty="0"/>
              <a:t>Python Intro</a:t>
            </a:r>
          </a:p>
        </p:txBody>
      </p:sp>
      <p:pic>
        <p:nvPicPr>
          <p:cNvPr id="5" name="Picture 2" descr="Why Use Python in Scientific Computing? (article) - DataCamp">
            <a:extLst>
              <a:ext uri="{FF2B5EF4-FFF2-40B4-BE49-F238E27FC236}">
                <a16:creationId xmlns:a16="http://schemas.microsoft.com/office/drawing/2014/main" id="{96C6A1D6-D19A-4901-A78D-AE7AE9CEBE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676400"/>
            <a:ext cx="5635276" cy="390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95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Introducing Key Python Packages</a:t>
            </a:r>
          </a:p>
        </p:txBody>
      </p:sp>
      <p:graphicFrame>
        <p:nvGraphicFramePr>
          <p:cNvPr id="5" name="Content Placeholder 2">
            <a:extLst>
              <a:ext uri="{FF2B5EF4-FFF2-40B4-BE49-F238E27FC236}">
                <a16:creationId xmlns:a16="http://schemas.microsoft.com/office/drawing/2014/main" id="{9D2FA074-22A9-4843-8514-E271D5400F75}"/>
              </a:ext>
            </a:extLst>
          </p:cNvPr>
          <p:cNvGraphicFramePr>
            <a:graphicFrameLocks noGrp="1"/>
          </p:cNvGraphicFramePr>
          <p:nvPr>
            <p:ph idx="1"/>
            <p:extLst>
              <p:ext uri="{D42A27DB-BD31-4B8C-83A1-F6EECF244321}">
                <p14:modId xmlns:p14="http://schemas.microsoft.com/office/powerpoint/2010/main" val="3932983758"/>
              </p:ext>
            </p:extLst>
          </p:nvPr>
        </p:nvGraphicFramePr>
        <p:xfrm>
          <a:off x="648579" y="1993588"/>
          <a:ext cx="8190621" cy="3111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0454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Numpy</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758D5E96-146C-4B72-8C9C-D4B52953CB95}"/>
              </a:ext>
            </a:extLst>
          </p:cNvPr>
          <p:cNvGraphicFramePr>
            <a:graphicFrameLocks noGrp="1"/>
          </p:cNvGraphicFramePr>
          <p:nvPr>
            <p:ph idx="1"/>
            <p:extLst>
              <p:ext uri="{D42A27DB-BD31-4B8C-83A1-F6EECF244321}">
                <p14:modId xmlns:p14="http://schemas.microsoft.com/office/powerpoint/2010/main" val="1134075029"/>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1838465"/>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46"/>
            <a:ext cx="9143771" cy="5143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697544"/>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14"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229" y="3906436"/>
            <a:ext cx="9143771" cy="2101850"/>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2" name="Title 1"/>
          <p:cNvSpPr>
            <a:spLocks noGrp="1"/>
          </p:cNvSpPr>
          <p:nvPr>
            <p:ph type="title"/>
          </p:nvPr>
        </p:nvSpPr>
        <p:spPr>
          <a:xfrm>
            <a:off x="458890" y="4521255"/>
            <a:ext cx="8226221" cy="927815"/>
          </a:xfrm>
        </p:spPr>
        <p:txBody>
          <a:bodyPr>
            <a:normAutofit/>
          </a:bodyPr>
          <a:lstStyle/>
          <a:p>
            <a:r>
              <a:rPr lang="en-US">
                <a:solidFill>
                  <a:srgbClr val="EBEBEB"/>
                </a:solidFill>
              </a:rPr>
              <a:t>Pandas</a:t>
            </a:r>
          </a:p>
        </p:txBody>
      </p:sp>
      <p:graphicFrame>
        <p:nvGraphicFramePr>
          <p:cNvPr id="5" name="Content Placeholder 2">
            <a:extLst>
              <a:ext uri="{FF2B5EF4-FFF2-40B4-BE49-F238E27FC236}">
                <a16:creationId xmlns:a16="http://schemas.microsoft.com/office/drawing/2014/main" id="{90311BEA-94CE-403D-B00D-EB4DD1B1C5F1}"/>
              </a:ext>
            </a:extLst>
          </p:cNvPr>
          <p:cNvGraphicFramePr>
            <a:graphicFrameLocks noGrp="1"/>
          </p:cNvGraphicFramePr>
          <p:nvPr>
            <p:ph idx="1"/>
            <p:extLst>
              <p:ext uri="{D42A27DB-BD31-4B8C-83A1-F6EECF244321}">
                <p14:modId xmlns:p14="http://schemas.microsoft.com/office/powerpoint/2010/main" val="2828240631"/>
              </p:ext>
            </p:extLst>
          </p:nvPr>
        </p:nvGraphicFramePr>
        <p:xfrm>
          <a:off x="458890" y="228600"/>
          <a:ext cx="8176022" cy="2537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382128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12" name="Freeform: Shape 11">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24128" y="623571"/>
            <a:ext cx="7695743" cy="3523885"/>
          </a:xfrm>
        </p:spPr>
        <p:txBody>
          <a:bodyPr>
            <a:normAutofit/>
          </a:bodyPr>
          <a:lstStyle/>
          <a:p>
            <a:pPr algn="ctr"/>
            <a:r>
              <a:rPr lang="en-US" sz="7000"/>
              <a:t>Intro to DS and ML in Python</a:t>
            </a:r>
          </a:p>
        </p:txBody>
      </p:sp>
      <p:sp>
        <p:nvSpPr>
          <p:cNvPr id="3" name="Subtitle 2"/>
          <p:cNvSpPr>
            <a:spLocks noGrp="1"/>
          </p:cNvSpPr>
          <p:nvPr>
            <p:ph type="subTitle" idx="1"/>
          </p:nvPr>
        </p:nvSpPr>
        <p:spPr>
          <a:xfrm>
            <a:off x="724128" y="4777380"/>
            <a:ext cx="7695743" cy="1209763"/>
          </a:xfrm>
        </p:spPr>
        <p:txBody>
          <a:bodyPr>
            <a:normAutofit/>
          </a:bodyPr>
          <a:lstStyle/>
          <a:p>
            <a:pPr algn="ctr"/>
            <a:r>
              <a:rPr lang="en-US" sz="2100">
                <a:solidFill>
                  <a:schemeClr val="bg2"/>
                </a:solidFill>
              </a:rPr>
              <a:t>Paul Conway &amp; Nirav Shah</a:t>
            </a:r>
          </a:p>
        </p:txBody>
      </p:sp>
    </p:spTree>
    <p:extLst>
      <p:ext uri="{BB962C8B-B14F-4D97-AF65-F5344CB8AC3E}">
        <p14:creationId xmlns:p14="http://schemas.microsoft.com/office/powerpoint/2010/main" val="155719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Matplotlib</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E572372C-806C-4974-B604-34F9EF361978}"/>
              </a:ext>
            </a:extLst>
          </p:cNvPr>
          <p:cNvGraphicFramePr>
            <a:graphicFrameLocks noGrp="1"/>
          </p:cNvGraphicFramePr>
          <p:nvPr>
            <p:ph idx="1"/>
            <p:extLst>
              <p:ext uri="{D42A27DB-BD31-4B8C-83A1-F6EECF244321}">
                <p14:modId xmlns:p14="http://schemas.microsoft.com/office/powerpoint/2010/main" val="3407031958"/>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104797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646" y="804672"/>
            <a:ext cx="2641019" cy="5248656"/>
          </a:xfrm>
        </p:spPr>
        <p:txBody>
          <a:bodyPr anchor="ctr">
            <a:normAutofit/>
          </a:bodyPr>
          <a:lstStyle/>
          <a:p>
            <a:pPr algn="ctr"/>
            <a:r>
              <a:rPr lang="en-US" dirty="0"/>
              <a:t>Seaborn</a:t>
            </a:r>
          </a:p>
        </p:txBody>
      </p:sp>
      <p:sp>
        <p:nvSpPr>
          <p:cNvPr id="3" name="Content Placeholder 2"/>
          <p:cNvSpPr>
            <a:spLocks noGrp="1"/>
          </p:cNvSpPr>
          <p:nvPr>
            <p:ph idx="1"/>
          </p:nvPr>
        </p:nvSpPr>
        <p:spPr>
          <a:xfrm>
            <a:off x="3731895" y="804671"/>
            <a:ext cx="4799948" cy="5248657"/>
          </a:xfrm>
        </p:spPr>
        <p:txBody>
          <a:bodyPr anchor="ctr">
            <a:normAutofit/>
          </a:bodyPr>
          <a:lstStyle/>
          <a:p>
            <a:r>
              <a:rPr lang="en-US">
                <a:latin typeface="Arial" panose="020B0604020202020204" pitchFamily="34" charset="0"/>
                <a:cs typeface="Arial" panose="020B0604020202020204" pitchFamily="34" charset="0"/>
              </a:rPr>
              <a:t>provides a high-level interface for drawing attractive and informative statistical graphics.</a:t>
            </a:r>
          </a:p>
          <a:p>
            <a:r>
              <a:rPr lang="en-US">
                <a:latin typeface="Arial" panose="020B0604020202020204" pitchFamily="34" charset="0"/>
                <a:cs typeface="Arial" panose="020B0604020202020204" pitchFamily="34" charset="0"/>
              </a:rPr>
              <a:t>built on top of </a:t>
            </a:r>
            <a:r>
              <a:rPr lang="en-US">
                <a:latin typeface="Arial" panose="020B0604020202020204" pitchFamily="34" charset="0"/>
                <a:cs typeface="Arial" panose="020B0604020202020204" pitchFamily="34" charset="0"/>
                <a:hlinkClick r:id="rId3"/>
              </a:rPr>
              <a:t>matplotlib</a:t>
            </a:r>
            <a:r>
              <a:rPr lang="en-US">
                <a:latin typeface="Arial" panose="020B0604020202020204" pitchFamily="34" charset="0"/>
                <a:cs typeface="Arial" panose="020B0604020202020204" pitchFamily="34" charset="0"/>
              </a:rPr>
              <a:t> and closely integrated with </a:t>
            </a:r>
            <a:r>
              <a:rPr lang="en-US">
                <a:latin typeface="Arial" panose="020B0604020202020204" pitchFamily="34" charset="0"/>
                <a:cs typeface="Arial" panose="020B0604020202020204" pitchFamily="34" charset="0"/>
                <a:hlinkClick r:id="rId4"/>
              </a:rPr>
              <a:t>pandas</a:t>
            </a:r>
            <a:r>
              <a:rPr lang="en-US">
                <a:latin typeface="Arial" panose="020B0604020202020204" pitchFamily="34" charset="0"/>
                <a:cs typeface="Arial" panose="020B0604020202020204" pitchFamily="34" charset="0"/>
              </a:rPr>
              <a:t> </a:t>
            </a:r>
          </a:p>
          <a:p>
            <a:r>
              <a:rPr lang="en-US">
                <a:latin typeface="Arial" panose="020B0604020202020204" pitchFamily="34" charset="0"/>
                <a:cs typeface="Arial" panose="020B0604020202020204" pitchFamily="34" charset="0"/>
              </a:rPr>
              <a:t>Options for visualizing </a:t>
            </a:r>
            <a:r>
              <a:rPr lang="en-US">
                <a:latin typeface="Arial" panose="020B0604020202020204" pitchFamily="34" charset="0"/>
                <a:cs typeface="Arial" panose="020B0604020202020204" pitchFamily="34" charset="0"/>
                <a:hlinkClick r:id="rId5"/>
              </a:rPr>
              <a:t>univariate</a:t>
            </a:r>
            <a:r>
              <a:rPr lang="en-US">
                <a:latin typeface="Arial" panose="020B0604020202020204" pitchFamily="34" charset="0"/>
                <a:cs typeface="Arial" panose="020B0604020202020204" pitchFamily="34" charset="0"/>
              </a:rPr>
              <a:t> or </a:t>
            </a:r>
            <a:r>
              <a:rPr lang="en-US">
                <a:latin typeface="Arial" panose="020B0604020202020204" pitchFamily="34" charset="0"/>
                <a:cs typeface="Arial" panose="020B0604020202020204" pitchFamily="34" charset="0"/>
                <a:hlinkClick r:id="rId6"/>
              </a:rPr>
              <a:t>bivariate</a:t>
            </a:r>
            <a:r>
              <a:rPr lang="en-US">
                <a:latin typeface="Arial" panose="020B0604020202020204" pitchFamily="34" charset="0"/>
                <a:cs typeface="Arial" panose="020B0604020202020204" pitchFamily="34" charset="0"/>
              </a:rPr>
              <a:t> distributions</a:t>
            </a:r>
          </a:p>
          <a:p>
            <a:r>
              <a:rPr lang="en-US">
                <a:latin typeface="Arial" panose="020B0604020202020204" pitchFamily="34" charset="0"/>
                <a:cs typeface="Arial" panose="020B0604020202020204" pitchFamily="34" charset="0"/>
              </a:rPr>
              <a:t>Convenient views onto the overall </a:t>
            </a:r>
            <a:r>
              <a:rPr lang="en-US">
                <a:latin typeface="Arial" panose="020B0604020202020204" pitchFamily="34" charset="0"/>
                <a:cs typeface="Arial" panose="020B0604020202020204" pitchFamily="34" charset="0"/>
                <a:hlinkClick r:id="rId7"/>
              </a:rPr>
              <a:t>structure</a:t>
            </a:r>
            <a:r>
              <a:rPr lang="en-US">
                <a:latin typeface="Arial" panose="020B0604020202020204" pitchFamily="34" charset="0"/>
                <a:cs typeface="Arial" panose="020B0604020202020204" pitchFamily="34" charset="0"/>
              </a:rPr>
              <a:t> of complex datasets</a:t>
            </a:r>
          </a:p>
          <a:p>
            <a:r>
              <a:rPr lang="en-US">
                <a:latin typeface="Arial" panose="020B0604020202020204" pitchFamily="34" charset="0"/>
                <a:cs typeface="Arial" panose="020B0604020202020204" pitchFamily="34" charset="0"/>
              </a:rPr>
              <a:t>Tools for choosing </a:t>
            </a:r>
            <a:r>
              <a:rPr lang="en-US">
                <a:latin typeface="Arial" panose="020B0604020202020204" pitchFamily="34" charset="0"/>
                <a:cs typeface="Arial" panose="020B0604020202020204" pitchFamily="34" charset="0"/>
                <a:hlinkClick r:id="rId8"/>
              </a:rPr>
              <a:t>color palettes</a:t>
            </a:r>
            <a:r>
              <a:rPr lang="en-US">
                <a:latin typeface="Arial" panose="020B0604020202020204" pitchFamily="34" charset="0"/>
                <a:cs typeface="Arial" panose="020B0604020202020204" pitchFamily="34" charset="0"/>
              </a:rPr>
              <a:t> that faithfully reveal patterns in your data</a:t>
            </a:r>
          </a:p>
          <a:p>
            <a:endParaRPr lang="en-US" dirty="0"/>
          </a:p>
        </p:txBody>
      </p:sp>
    </p:spTree>
    <p:extLst>
      <p:ext uri="{BB962C8B-B14F-4D97-AF65-F5344CB8AC3E}">
        <p14:creationId xmlns:p14="http://schemas.microsoft.com/office/powerpoint/2010/main" val="1732874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026" name="Picture 2" descr="Image result for scikit learn">
            <a:extLst>
              <a:ext uri="{FF2B5EF4-FFF2-40B4-BE49-F238E27FC236}">
                <a16:creationId xmlns:a16="http://schemas.microsoft.com/office/drawing/2014/main" id="{9ADFEEFF-80FF-4ED6-8A96-8D5FADAC437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08" r="-2" b="8992"/>
          <a:stretch/>
        </p:blipFill>
        <p:spPr bwMode="auto">
          <a:xfrm>
            <a:off x="20" y="-5"/>
            <a:ext cx="9143752" cy="5020241"/>
          </a:xfrm>
          <a:custGeom>
            <a:avLst/>
            <a:gdLst>
              <a:gd name="connsiteX0" fmla="*/ 0 w 12191695"/>
              <a:gd name="connsiteY0" fmla="*/ 0 h 5020241"/>
              <a:gd name="connsiteX1" fmla="*/ 12191695 w 12191695"/>
              <a:gd name="connsiteY1" fmla="*/ 0 h 5020241"/>
              <a:gd name="connsiteX2" fmla="*/ 12191695 w 12191695"/>
              <a:gd name="connsiteY2" fmla="*/ 4057991 h 5020241"/>
              <a:gd name="connsiteX3" fmla="*/ 11914945 w 12191695"/>
              <a:gd name="connsiteY3" fmla="*/ 4110187 h 5020241"/>
              <a:gd name="connsiteX4" fmla="*/ 11639412 w 12191695"/>
              <a:gd name="connsiteY4" fmla="*/ 4159931 h 5020241"/>
              <a:gd name="connsiteX5" fmla="*/ 11362661 w 12191695"/>
              <a:gd name="connsiteY5" fmla="*/ 4208624 h 5020241"/>
              <a:gd name="connsiteX6" fmla="*/ 11084690 w 12191695"/>
              <a:gd name="connsiteY6" fmla="*/ 4250310 h 5020241"/>
              <a:gd name="connsiteX7" fmla="*/ 10807939 w 12191695"/>
              <a:gd name="connsiteY7" fmla="*/ 4292347 h 5020241"/>
              <a:gd name="connsiteX8" fmla="*/ 10529968 w 12191695"/>
              <a:gd name="connsiteY8" fmla="*/ 4331582 h 5020241"/>
              <a:gd name="connsiteX9" fmla="*/ 10255655 w 12191695"/>
              <a:gd name="connsiteY9" fmla="*/ 4365211 h 5020241"/>
              <a:gd name="connsiteX10" fmla="*/ 9977684 w 12191695"/>
              <a:gd name="connsiteY10" fmla="*/ 4397089 h 5020241"/>
              <a:gd name="connsiteX11" fmla="*/ 9700933 w 12191695"/>
              <a:gd name="connsiteY11" fmla="*/ 4426165 h 5020241"/>
              <a:gd name="connsiteX12" fmla="*/ 9429058 w 12191695"/>
              <a:gd name="connsiteY12" fmla="*/ 4451387 h 5020241"/>
              <a:gd name="connsiteX13" fmla="*/ 9153526 w 12191695"/>
              <a:gd name="connsiteY13" fmla="*/ 4476609 h 5020241"/>
              <a:gd name="connsiteX14" fmla="*/ 8881651 w 12191695"/>
              <a:gd name="connsiteY14" fmla="*/ 4497628 h 5020241"/>
              <a:gd name="connsiteX15" fmla="*/ 8609776 w 12191695"/>
              <a:gd name="connsiteY15" fmla="*/ 4514092 h 5020241"/>
              <a:gd name="connsiteX16" fmla="*/ 8339121 w 12191695"/>
              <a:gd name="connsiteY16" fmla="*/ 4531258 h 5020241"/>
              <a:gd name="connsiteX17" fmla="*/ 8070903 w 12191695"/>
              <a:gd name="connsiteY17" fmla="*/ 4545620 h 5020241"/>
              <a:gd name="connsiteX18" fmla="*/ 7805124 w 12191695"/>
              <a:gd name="connsiteY18" fmla="*/ 4555779 h 5020241"/>
              <a:gd name="connsiteX19" fmla="*/ 7539345 w 12191695"/>
              <a:gd name="connsiteY19" fmla="*/ 4564537 h 5020241"/>
              <a:gd name="connsiteX20" fmla="*/ 7276005 w 12191695"/>
              <a:gd name="connsiteY20" fmla="*/ 4572944 h 5020241"/>
              <a:gd name="connsiteX21" fmla="*/ 7016322 w 12191695"/>
              <a:gd name="connsiteY21" fmla="*/ 4576798 h 5020241"/>
              <a:gd name="connsiteX22" fmla="*/ 6756639 w 12191695"/>
              <a:gd name="connsiteY22" fmla="*/ 4581001 h 5020241"/>
              <a:gd name="connsiteX23" fmla="*/ 6500613 w 12191695"/>
              <a:gd name="connsiteY23" fmla="*/ 4583103 h 5020241"/>
              <a:gd name="connsiteX24" fmla="*/ 6247026 w 12191695"/>
              <a:gd name="connsiteY24" fmla="*/ 4581001 h 5020241"/>
              <a:gd name="connsiteX25" fmla="*/ 5995877 w 12191695"/>
              <a:gd name="connsiteY25" fmla="*/ 4581001 h 5020241"/>
              <a:gd name="connsiteX26" fmla="*/ 5747167 w 12191695"/>
              <a:gd name="connsiteY26" fmla="*/ 4576798 h 5020241"/>
              <a:gd name="connsiteX27" fmla="*/ 5503333 w 12191695"/>
              <a:gd name="connsiteY27" fmla="*/ 4570492 h 5020241"/>
              <a:gd name="connsiteX28" fmla="*/ 5261938 w 12191695"/>
              <a:gd name="connsiteY28" fmla="*/ 4564537 h 5020241"/>
              <a:gd name="connsiteX29" fmla="*/ 5025418 w 12191695"/>
              <a:gd name="connsiteY29" fmla="*/ 4557881 h 5020241"/>
              <a:gd name="connsiteX30" fmla="*/ 4790118 w 12191695"/>
              <a:gd name="connsiteY30" fmla="*/ 4547722 h 5020241"/>
              <a:gd name="connsiteX31" fmla="*/ 4558477 w 12191695"/>
              <a:gd name="connsiteY31" fmla="*/ 4536862 h 5020241"/>
              <a:gd name="connsiteX32" fmla="*/ 4331710 w 12191695"/>
              <a:gd name="connsiteY32" fmla="*/ 4527054 h 5020241"/>
              <a:gd name="connsiteX33" fmla="*/ 3889152 w 12191695"/>
              <a:gd name="connsiteY33" fmla="*/ 4499379 h 5020241"/>
              <a:gd name="connsiteX34" fmla="*/ 3464881 w 12191695"/>
              <a:gd name="connsiteY34" fmla="*/ 4469954 h 5020241"/>
              <a:gd name="connsiteX35" fmla="*/ 3057678 w 12191695"/>
              <a:gd name="connsiteY35" fmla="*/ 4439126 h 5020241"/>
              <a:gd name="connsiteX36" fmla="*/ 2672421 w 12191695"/>
              <a:gd name="connsiteY36" fmla="*/ 4405147 h 5020241"/>
              <a:gd name="connsiteX37" fmla="*/ 2304232 w 12191695"/>
              <a:gd name="connsiteY37" fmla="*/ 4369765 h 5020241"/>
              <a:gd name="connsiteX38" fmla="*/ 1962864 w 12191695"/>
              <a:gd name="connsiteY38" fmla="*/ 4331582 h 5020241"/>
              <a:gd name="connsiteX39" fmla="*/ 1642223 w 12191695"/>
              <a:gd name="connsiteY39" fmla="*/ 4294099 h 5020241"/>
              <a:gd name="connsiteX40" fmla="*/ 1347183 w 12191695"/>
              <a:gd name="connsiteY40" fmla="*/ 4256616 h 5020241"/>
              <a:gd name="connsiteX41" fmla="*/ 1076528 w 12191695"/>
              <a:gd name="connsiteY41" fmla="*/ 4221235 h 5020241"/>
              <a:gd name="connsiteX42" fmla="*/ 836351 w 12191695"/>
              <a:gd name="connsiteY42" fmla="*/ 4187605 h 5020241"/>
              <a:gd name="connsiteX43" fmla="*/ 619339 w 12191695"/>
              <a:gd name="connsiteY43" fmla="*/ 4155727 h 5020241"/>
              <a:gd name="connsiteX44" fmla="*/ 436464 w 12191695"/>
              <a:gd name="connsiteY44" fmla="*/ 4129104 h 5020241"/>
              <a:gd name="connsiteX45" fmla="*/ 282848 w 12191695"/>
              <a:gd name="connsiteY45" fmla="*/ 4103881 h 5020241"/>
              <a:gd name="connsiteX46" fmla="*/ 71932 w 12191695"/>
              <a:gd name="connsiteY46" fmla="*/ 4067800 h 5020241"/>
              <a:gd name="connsiteX47" fmla="*/ 1 w 12191695"/>
              <a:gd name="connsiteY47" fmla="*/ 4055539 h 5020241"/>
              <a:gd name="connsiteX48" fmla="*/ 1 w 12191695"/>
              <a:gd name="connsiteY48" fmla="*/ 5020241 h 5020241"/>
              <a:gd name="connsiteX49" fmla="*/ 0 w 12191695"/>
              <a:gd name="connsiteY49" fmla="*/ 5020241 h 502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a:noFill/>
          <a:extLst>
            <a:ext uri="{909E8E84-426E-40DD-AFC4-6F175D3DCCD1}">
              <a14:hiddenFill xmlns:a14="http://schemas.microsoft.com/office/drawing/2010/main">
                <a:solidFill>
                  <a:srgbClr val="FFFFFF"/>
                </a:solidFill>
              </a14:hiddenFill>
            </a:ext>
          </a:extLst>
        </p:spPr>
      </p:pic>
      <p:sp>
        <p:nvSpPr>
          <p:cNvPr id="8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85" name="Freeform: Shape 8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7805701" cy="868026"/>
          </a:xfrm>
        </p:spPr>
        <p:txBody>
          <a:bodyPr vert="horz" lIns="91440" tIns="45720" rIns="91440" bIns="45720" rtlCol="0" anchor="b">
            <a:normAutofit/>
          </a:bodyPr>
          <a:lstStyle/>
          <a:p>
            <a:pPr defTabSz="457200"/>
            <a:r>
              <a:rPr lang="en-US" sz="4200">
                <a:solidFill>
                  <a:srgbClr val="EBEBEB"/>
                </a:solidFill>
              </a:rPr>
              <a:t>Scikit-learn</a:t>
            </a:r>
          </a:p>
        </p:txBody>
      </p:sp>
    </p:spTree>
    <p:extLst>
      <p:ext uri="{BB962C8B-B14F-4D97-AF65-F5344CB8AC3E}">
        <p14:creationId xmlns:p14="http://schemas.microsoft.com/office/powerpoint/2010/main" val="418565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40D8986-6BE6-48CC-BC32-E1785F194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7397"/>
            <a:ext cx="9144000" cy="5130603"/>
          </a:xfrm>
          <a:prstGeom prst="rect">
            <a:avLst/>
          </a:prstGeom>
        </p:spPr>
      </p:pic>
      <p:sp>
        <p:nvSpPr>
          <p:cNvPr id="2" name="Title 1">
            <a:extLst>
              <a:ext uri="{FF2B5EF4-FFF2-40B4-BE49-F238E27FC236}">
                <a16:creationId xmlns:a16="http://schemas.microsoft.com/office/drawing/2014/main" id="{880D61D6-81BE-4DD9-B08C-B41924EFAF92}"/>
              </a:ext>
            </a:extLst>
          </p:cNvPr>
          <p:cNvSpPr>
            <a:spLocks noGrp="1"/>
          </p:cNvSpPr>
          <p:nvPr>
            <p:ph type="title"/>
          </p:nvPr>
        </p:nvSpPr>
        <p:spPr/>
        <p:txBody>
          <a:bodyPr/>
          <a:lstStyle/>
          <a:p>
            <a:r>
              <a:rPr lang="en-US" dirty="0"/>
              <a:t>Modeling and Evaluation</a:t>
            </a:r>
          </a:p>
        </p:txBody>
      </p:sp>
      <p:sp>
        <p:nvSpPr>
          <p:cNvPr id="4" name="Oval 3">
            <a:extLst>
              <a:ext uri="{FF2B5EF4-FFF2-40B4-BE49-F238E27FC236}">
                <a16:creationId xmlns:a16="http://schemas.microsoft.com/office/drawing/2014/main" id="{C45B0269-3B14-4D36-A8CD-06F1EF6074CE}"/>
              </a:ext>
            </a:extLst>
          </p:cNvPr>
          <p:cNvSpPr/>
          <p:nvPr/>
        </p:nvSpPr>
        <p:spPr>
          <a:xfrm>
            <a:off x="4114800" y="2667000"/>
            <a:ext cx="2514600" cy="297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B8728C6-6BA5-44B8-A791-4A68469DA74C}"/>
              </a:ext>
            </a:extLst>
          </p:cNvPr>
          <p:cNvCxnSpPr>
            <a:cxnSpLocks/>
            <a:endCxn id="4" idx="7"/>
          </p:cNvCxnSpPr>
          <p:nvPr/>
        </p:nvCxnSpPr>
        <p:spPr>
          <a:xfrm flipH="1">
            <a:off x="6261145" y="2895600"/>
            <a:ext cx="368255" cy="2066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356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6593" y="640081"/>
            <a:ext cx="6858009" cy="3291844"/>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6862012" cy="868026"/>
          </a:xfrm>
        </p:spPr>
        <p:txBody>
          <a:bodyPr vert="horz" lIns="91440" tIns="45720" rIns="91440" bIns="45720" rtlCol="0" anchor="b">
            <a:normAutofit/>
          </a:bodyPr>
          <a:lstStyle/>
          <a:p>
            <a:pPr defTabSz="457200"/>
            <a:r>
              <a:rPr lang="en-US" sz="4200" b="0" i="0" kern="1200">
                <a:solidFill>
                  <a:srgbClr val="EBEBEB"/>
                </a:solidFill>
                <a:latin typeface="+mj-lt"/>
                <a:ea typeface="+mj-ea"/>
                <a:cs typeface="+mj-cs"/>
              </a:rPr>
              <a:t>Bias/Variance</a:t>
            </a:r>
          </a:p>
        </p:txBody>
      </p:sp>
    </p:spTree>
    <p:extLst>
      <p:ext uri="{BB962C8B-B14F-4D97-AF65-F5344CB8AC3E}">
        <p14:creationId xmlns:p14="http://schemas.microsoft.com/office/powerpoint/2010/main" val="2228819794"/>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 and Regularization</a:t>
            </a:r>
          </a:p>
        </p:txBody>
      </p:sp>
      <p:sp>
        <p:nvSpPr>
          <p:cNvPr id="3" name="Content Placeholder 2"/>
          <p:cNvSpPr>
            <a:spLocks noGrp="1"/>
          </p:cNvSpPr>
          <p:nvPr>
            <p:ph idx="1"/>
          </p:nvPr>
        </p:nvSpPr>
        <p:spPr/>
        <p:txBody>
          <a:bodyPr>
            <a:normAutofit/>
          </a:bodyPr>
          <a:lstStyle/>
          <a:p>
            <a:r>
              <a:rPr lang="en-US" dirty="0"/>
              <a:t>Overfitting</a:t>
            </a:r>
          </a:p>
          <a:p>
            <a:pPr lvl="1"/>
            <a:endParaRPr lang="en-US" dirty="0"/>
          </a:p>
          <a:p>
            <a:pPr lvl="1"/>
            <a:endParaRPr lang="en-US" dirty="0"/>
          </a:p>
          <a:p>
            <a:pPr lvl="1"/>
            <a:endParaRPr lang="en-US" dirty="0"/>
          </a:p>
          <a:p>
            <a:pPr lvl="1"/>
            <a:r>
              <a:rPr lang="en-US" dirty="0"/>
              <a:t>If </a:t>
            </a:r>
            <a:r>
              <a:rPr lang="en-US"/>
              <a:t>your model </a:t>
            </a:r>
            <a:r>
              <a:rPr lang="en-US" dirty="0"/>
              <a:t>learns the training data too well it will not be able to recognize new data that looks in any way </a:t>
            </a:r>
            <a:r>
              <a:rPr lang="en-US"/>
              <a:t>different from </a:t>
            </a:r>
            <a:r>
              <a:rPr lang="en-US" dirty="0"/>
              <a:t>the data it learned on</a:t>
            </a:r>
          </a:p>
          <a:p>
            <a:pPr lvl="1"/>
            <a:r>
              <a:rPr lang="en-US"/>
              <a:t>Complex </a:t>
            </a:r>
            <a:r>
              <a:rPr lang="en-US" dirty="0"/>
              <a:t>and/or </a:t>
            </a:r>
            <a:r>
              <a:rPr lang="en-US"/>
              <a:t>flexible models </a:t>
            </a:r>
            <a:r>
              <a:rPr lang="en-US" dirty="0"/>
              <a:t>are prone to overfitting</a:t>
            </a:r>
          </a:p>
          <a:p>
            <a:pPr lvl="1"/>
            <a:r>
              <a:rPr lang="en-US" dirty="0"/>
              <a:t>Where there </a:t>
            </a:r>
            <a:r>
              <a:rPr lang="en-US"/>
              <a:t>are many </a:t>
            </a:r>
            <a:r>
              <a:rPr lang="en-US" dirty="0"/>
              <a:t>features and few observations, overfitting is likely</a:t>
            </a:r>
          </a:p>
          <a:p>
            <a:r>
              <a:rPr lang="en-US" dirty="0"/>
              <a:t>Regularization</a:t>
            </a:r>
          </a:p>
          <a:p>
            <a:pPr lvl="1"/>
            <a:r>
              <a:rPr lang="en-US" dirty="0"/>
              <a:t>Weakens the predictive power of </a:t>
            </a:r>
            <a:r>
              <a:rPr lang="en-US"/>
              <a:t>the model </a:t>
            </a:r>
            <a:r>
              <a:rPr lang="en-US" dirty="0"/>
              <a:t>on the training set in order to generalize and prevent overfitting.</a:t>
            </a:r>
          </a:p>
          <a:p>
            <a:pPr lvl="1"/>
            <a:r>
              <a:rPr lang="en-US" dirty="0"/>
              <a:t>Techniques will depend on </a:t>
            </a:r>
            <a:r>
              <a:rPr lang="en-US"/>
              <a:t>the model </a:t>
            </a:r>
            <a:r>
              <a:rPr lang="en-US" dirty="0"/>
              <a:t>being used</a:t>
            </a:r>
          </a:p>
        </p:txBody>
      </p:sp>
      <p:grpSp>
        <p:nvGrpSpPr>
          <p:cNvPr id="5" name="Group 4"/>
          <p:cNvGrpSpPr/>
          <p:nvPr/>
        </p:nvGrpSpPr>
        <p:grpSpPr>
          <a:xfrm>
            <a:off x="2362201" y="1371600"/>
            <a:ext cx="5175190" cy="1428750"/>
            <a:chOff x="5334000" y="1676400"/>
            <a:chExt cx="3482759" cy="1428750"/>
          </a:xfrm>
        </p:grpSpPr>
        <p:grpSp>
          <p:nvGrpSpPr>
            <p:cNvPr id="24" name="Group 23"/>
            <p:cNvGrpSpPr/>
            <p:nvPr/>
          </p:nvGrpSpPr>
          <p:grpSpPr>
            <a:xfrm>
              <a:off x="5334000" y="1676400"/>
              <a:ext cx="901209" cy="1034648"/>
              <a:chOff x="5486400" y="1676400"/>
              <a:chExt cx="901209" cy="1034648"/>
            </a:xfrm>
          </p:grpSpPr>
          <p:grpSp>
            <p:nvGrpSpPr>
              <p:cNvPr id="13" name="Group 12"/>
              <p:cNvGrpSpPr/>
              <p:nvPr/>
            </p:nvGrpSpPr>
            <p:grpSpPr>
              <a:xfrm flipH="1">
                <a:off x="5585241" y="1949048"/>
                <a:ext cx="762000" cy="762000"/>
                <a:chOff x="381000" y="3733800"/>
                <a:chExt cx="762000" cy="762000"/>
              </a:xfrm>
            </p:grpSpPr>
            <p:sp>
              <p:nvSpPr>
                <p:cNvPr id="7" name="Cube 6"/>
                <p:cNvSpPr/>
                <p:nvPr/>
              </p:nvSpPr>
              <p:spPr>
                <a:xfrm>
                  <a:off x="381000" y="3733800"/>
                  <a:ext cx="762000" cy="762000"/>
                </a:xfrm>
                <a:prstGeom prst="cube">
                  <a:avLst/>
                </a:prstGeom>
                <a:solidFill>
                  <a:schemeClr val="accent3">
                    <a:lumMod val="60000"/>
                    <a:lumOff val="40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1486" y="4093367"/>
                  <a:ext cx="381000" cy="2286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5400000">
                  <a:off x="464341" y="4102891"/>
                  <a:ext cx="226221" cy="211931"/>
                </a:xfrm>
                <a:prstGeom prst="triangle">
                  <a:avLst>
                    <a:gd name="adj" fmla="val 0"/>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5486400" y="1676400"/>
                <a:ext cx="901209" cy="253916"/>
              </a:xfrm>
              <a:prstGeom prst="rect">
                <a:avLst/>
              </a:prstGeom>
              <a:noFill/>
            </p:spPr>
            <p:txBody>
              <a:bodyPr wrap="none" rtlCol="0">
                <a:spAutoFit/>
              </a:bodyPr>
              <a:lstStyle/>
              <a:p>
                <a:r>
                  <a:rPr lang="en-US" sz="1050" dirty="0"/>
                  <a:t>Training data</a:t>
                </a:r>
              </a:p>
            </p:txBody>
          </p:sp>
        </p:grpSp>
        <p:grpSp>
          <p:nvGrpSpPr>
            <p:cNvPr id="23" name="Group 22"/>
            <p:cNvGrpSpPr/>
            <p:nvPr/>
          </p:nvGrpSpPr>
          <p:grpSpPr>
            <a:xfrm>
              <a:off x="6248400" y="1752600"/>
              <a:ext cx="1905000" cy="1352550"/>
              <a:chOff x="6705600" y="1752600"/>
              <a:chExt cx="1905000" cy="1352550"/>
            </a:xfrm>
          </p:grpSpPr>
          <p:pic>
            <p:nvPicPr>
              <p:cNvPr id="1029" name="Picture 5" descr="E:\Temporary Internet Files\Temporary Internet Files\IE\PDE6ESS8\square_peg_round_hole_2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752600"/>
                <a:ext cx="1905000" cy="13525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847791" y="2352549"/>
                <a:ext cx="834844" cy="369332"/>
              </a:xfrm>
              <a:prstGeom prst="rect">
                <a:avLst/>
              </a:prstGeom>
              <a:noFill/>
            </p:spPr>
            <p:txBody>
              <a:bodyPr wrap="none" rtlCol="0">
                <a:spAutoFit/>
              </a:bodyPr>
              <a:lstStyle/>
              <a:p>
                <a:r>
                  <a:rPr lang="en-US" dirty="0" err="1"/>
                  <a:t>Overfit</a:t>
                </a:r>
                <a:endParaRPr lang="en-US" dirty="0"/>
              </a:p>
            </p:txBody>
          </p:sp>
        </p:grpSp>
        <p:grpSp>
          <p:nvGrpSpPr>
            <p:cNvPr id="21" name="Group 20"/>
            <p:cNvGrpSpPr/>
            <p:nvPr/>
          </p:nvGrpSpPr>
          <p:grpSpPr>
            <a:xfrm>
              <a:off x="8086757" y="2688994"/>
              <a:ext cx="730002" cy="282806"/>
              <a:chOff x="6273425" y="2927119"/>
              <a:chExt cx="970468" cy="282806"/>
            </a:xfrm>
          </p:grpSpPr>
          <p:sp>
            <p:nvSpPr>
              <p:cNvPr id="18" name="Rounded Rectangle 17"/>
              <p:cNvSpPr/>
              <p:nvPr/>
            </p:nvSpPr>
            <p:spPr>
              <a:xfrm rot="506891">
                <a:off x="6273425" y="2927119"/>
                <a:ext cx="462941" cy="228918"/>
              </a:xfrm>
              <a:prstGeom prst="roundRect">
                <a:avLst>
                  <a:gd name="adj" fmla="val 27778"/>
                </a:avLst>
              </a:prstGeom>
              <a:solidFill>
                <a:schemeClr val="accent6">
                  <a:lumMod val="60000"/>
                  <a:lumOff val="40000"/>
                </a:schemeClr>
              </a:solidFill>
              <a:ln>
                <a:bevel/>
              </a:ln>
              <a:scene3d>
                <a:camera prst="isometricOffAxis1Left"/>
                <a:lightRig rig="balanced" dir="t"/>
              </a:scene3d>
              <a:sp3d extrusionH="615950" contourW="12700" prstMaterial="plastic">
                <a:bevelB w="0" h="0"/>
                <a:extrusionClr>
                  <a:schemeClr val="accent6">
                    <a:lumMod val="75000"/>
                  </a:schemeClr>
                </a:extrusionClr>
                <a:contourClr>
                  <a:schemeClr val="accent6">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451688" y="2963704"/>
                <a:ext cx="792205" cy="246221"/>
              </a:xfrm>
              <a:prstGeom prst="rect">
                <a:avLst/>
              </a:prstGeom>
              <a:noFill/>
            </p:spPr>
            <p:txBody>
              <a:bodyPr wrap="none" rtlCol="0">
                <a:spAutoFit/>
              </a:bodyPr>
              <a:lstStyle/>
              <a:p>
                <a:r>
                  <a:rPr lang="en-US" sz="1000" dirty="0"/>
                  <a:t>Regularized</a:t>
                </a:r>
              </a:p>
            </p:txBody>
          </p:sp>
        </p:grpSp>
        <p:sp>
          <p:nvSpPr>
            <p:cNvPr id="25" name="TextBox 24"/>
            <p:cNvSpPr txBox="1"/>
            <p:nvPr/>
          </p:nvSpPr>
          <p:spPr>
            <a:xfrm rot="1718671">
              <a:off x="7346483" y="1979592"/>
              <a:ext cx="1081065" cy="369332"/>
            </a:xfrm>
            <a:prstGeom prst="rect">
              <a:avLst/>
            </a:prstGeom>
            <a:noFill/>
          </p:spPr>
          <p:txBody>
            <a:bodyPr wrap="none" rtlCol="0">
              <a:spAutoFit/>
            </a:bodyPr>
            <a:lstStyle/>
            <a:p>
              <a:r>
                <a:rPr lang="en-US" dirty="0"/>
                <a:t>New data</a:t>
              </a:r>
            </a:p>
          </p:txBody>
        </p:sp>
      </p:grpSp>
    </p:spTree>
    <p:extLst>
      <p:ext uri="{BB962C8B-B14F-4D97-AF65-F5344CB8AC3E}">
        <p14:creationId xmlns:p14="http://schemas.microsoft.com/office/powerpoint/2010/main" val="1030431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Loss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03B87C7E-9294-4B6D-8927-0152B810D7DB}"/>
              </a:ext>
            </a:extLst>
          </p:cNvPr>
          <p:cNvGraphicFramePr>
            <a:graphicFrameLocks noGrp="1"/>
          </p:cNvGraphicFramePr>
          <p:nvPr>
            <p:ph idx="1"/>
            <p:extLst>
              <p:ext uri="{D42A27DB-BD31-4B8C-83A1-F6EECF244321}">
                <p14:modId xmlns:p14="http://schemas.microsoft.com/office/powerpoint/2010/main" val="2074673304"/>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33345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2891" y="1447800"/>
            <a:ext cx="2331469" cy="4572000"/>
          </a:xfrm>
        </p:spPr>
        <p:txBody>
          <a:bodyPr anchor="ctr">
            <a:normAutofit/>
          </a:bodyPr>
          <a:lstStyle/>
          <a:p>
            <a:r>
              <a:rPr lang="en-US" sz="2800">
                <a:solidFill>
                  <a:srgbClr val="F2F2F2"/>
                </a:solidFill>
              </a:rPr>
              <a:t>Deployment</a:t>
            </a:r>
          </a:p>
        </p:txBody>
      </p:sp>
      <p:sp>
        <p:nvSpPr>
          <p:cNvPr id="11" name="Freeform: Shape 10">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0982" y="0"/>
            <a:ext cx="6023018"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1082"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p:cNvGraphicFramePr>
            <a:graphicFrameLocks noGrp="1"/>
          </p:cNvGraphicFramePr>
          <p:nvPr>
            <p:ph idx="1"/>
            <p:extLst>
              <p:ext uri="{D42A27DB-BD31-4B8C-83A1-F6EECF244321}">
                <p14:modId xmlns:p14="http://schemas.microsoft.com/office/powerpoint/2010/main" val="1003442601"/>
              </p:ext>
            </p:extLst>
          </p:nvPr>
        </p:nvGraphicFramePr>
        <p:xfrm>
          <a:off x="3786187" y="1742124"/>
          <a:ext cx="4872039" cy="4099404"/>
        </p:xfrm>
        <a:graphic>
          <a:graphicData uri="http://schemas.openxmlformats.org/drawingml/2006/table">
            <a:tbl>
              <a:tblPr firstRow="1" firstCol="1" bandRow="1">
                <a:noFill/>
                <a:tableStyleId>{6E25E649-3F16-4E02-A733-19D2CDBF48F0}</a:tableStyleId>
              </a:tblPr>
              <a:tblGrid>
                <a:gridCol w="1344973">
                  <a:extLst>
                    <a:ext uri="{9D8B030D-6E8A-4147-A177-3AD203B41FA5}">
                      <a16:colId xmlns:a16="http://schemas.microsoft.com/office/drawing/2014/main" val="20000"/>
                    </a:ext>
                  </a:extLst>
                </a:gridCol>
                <a:gridCol w="1763533">
                  <a:extLst>
                    <a:ext uri="{9D8B030D-6E8A-4147-A177-3AD203B41FA5}">
                      <a16:colId xmlns:a16="http://schemas.microsoft.com/office/drawing/2014/main" val="20001"/>
                    </a:ext>
                  </a:extLst>
                </a:gridCol>
                <a:gridCol w="1763533">
                  <a:extLst>
                    <a:ext uri="{9D8B030D-6E8A-4147-A177-3AD203B41FA5}">
                      <a16:colId xmlns:a16="http://schemas.microsoft.com/office/drawing/2014/main" val="20002"/>
                    </a:ext>
                  </a:extLst>
                </a:gridCol>
              </a:tblGrid>
              <a:tr h="701842">
                <a:tc>
                  <a:txBody>
                    <a:bodyPr/>
                    <a:lstStyle/>
                    <a:p>
                      <a:endParaRPr lang="en-US" sz="1400" b="0" cap="all" spc="150">
                        <a:solidFill>
                          <a:schemeClr val="lt1"/>
                        </a:solidFill>
                      </a:endParaRPr>
                    </a:p>
                  </a:txBody>
                  <a:tcPr marL="120545" marR="120545" marT="120545" marB="120545">
                    <a:lnL w="12700" cmpd="sng">
                      <a:noFill/>
                    </a:lnL>
                    <a:lnR w="12700" cmpd="sng">
                      <a:noFill/>
                    </a:lnR>
                    <a:lnT w="12700" cmpd="sng">
                      <a:noFill/>
                    </a:lnT>
                    <a:lnB w="38100" cmpd="sng">
                      <a:noFill/>
                    </a:lnB>
                    <a:solidFill>
                      <a:srgbClr val="505356"/>
                    </a:solidFill>
                  </a:tcPr>
                </a:tc>
                <a:tc>
                  <a:txBody>
                    <a:bodyPr/>
                    <a:lstStyle/>
                    <a:p>
                      <a:r>
                        <a:rPr lang="en-US" sz="1400" b="0" cap="all" spc="150">
                          <a:solidFill>
                            <a:schemeClr val="lt1"/>
                          </a:solidFill>
                        </a:rPr>
                        <a:t>Pre-deployment</a:t>
                      </a:r>
                    </a:p>
                  </a:txBody>
                  <a:tcPr marL="120545" marR="120545" marT="120545" marB="120545">
                    <a:lnL w="12700" cmpd="sng">
                      <a:noFill/>
                    </a:lnL>
                    <a:lnR w="12700" cmpd="sng">
                      <a:noFill/>
                    </a:lnR>
                    <a:lnT w="12700" cmpd="sng">
                      <a:noFill/>
                    </a:lnT>
                    <a:lnB w="38100" cmpd="sng">
                      <a:noFill/>
                    </a:lnB>
                    <a:solidFill>
                      <a:srgbClr val="505356"/>
                    </a:solidFill>
                  </a:tcPr>
                </a:tc>
                <a:tc>
                  <a:txBody>
                    <a:bodyPr/>
                    <a:lstStyle/>
                    <a:p>
                      <a:r>
                        <a:rPr lang="en-US" sz="1400" b="0" cap="all" spc="150">
                          <a:solidFill>
                            <a:schemeClr val="lt1"/>
                          </a:solidFill>
                        </a:rPr>
                        <a:t>Deployment</a:t>
                      </a:r>
                    </a:p>
                  </a:txBody>
                  <a:tcPr marL="120545" marR="120545" marT="120545" marB="120545">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0000"/>
                  </a:ext>
                </a:extLst>
              </a:tr>
              <a:tr h="447357">
                <a:tc>
                  <a:txBody>
                    <a:bodyPr/>
                    <a:lstStyle/>
                    <a:p>
                      <a:r>
                        <a:rPr lang="en-US" sz="1100" b="1" cap="none" spc="0">
                          <a:solidFill>
                            <a:schemeClr val="tx1"/>
                          </a:solidFill>
                        </a:rPr>
                        <a:t>Role</a:t>
                      </a:r>
                    </a:p>
                  </a:txBody>
                  <a:tcPr marL="120545" marR="120545" marT="120545" marB="120545">
                    <a:lnL w="12700" cmpd="sng">
                      <a:noFill/>
                      <a:prstDash val="solid"/>
                    </a:lnL>
                    <a:lnR w="12700" cmpd="sng">
                      <a:noFill/>
                      <a:prstDash val="solid"/>
                    </a:lnR>
                    <a:lnT w="38100" cmpd="sng">
                      <a:noFill/>
                    </a:lnT>
                    <a:lnB w="12700" cmpd="sng">
                      <a:noFill/>
                      <a:prstDash val="solid"/>
                    </a:lnB>
                    <a:noFill/>
                  </a:tcPr>
                </a:tc>
                <a:tc>
                  <a:txBody>
                    <a:bodyPr/>
                    <a:lstStyle/>
                    <a:p>
                      <a:r>
                        <a:rPr lang="en-US" sz="1100" cap="none" spc="0">
                          <a:solidFill>
                            <a:schemeClr val="tx1"/>
                          </a:solidFill>
                        </a:rPr>
                        <a:t>Data scientist</a:t>
                      </a:r>
                    </a:p>
                  </a:txBody>
                  <a:tcPr marL="120545" marR="120545" marT="120545" marB="120545">
                    <a:lnL w="12700" cmpd="sng">
                      <a:noFill/>
                      <a:prstDash val="solid"/>
                    </a:lnL>
                    <a:lnR w="12700" cmpd="sng">
                      <a:noFill/>
                      <a:prstDash val="solid"/>
                    </a:lnR>
                    <a:lnT w="38100" cmpd="sng">
                      <a:noFill/>
                    </a:lnT>
                    <a:lnB w="12700" cmpd="sng">
                      <a:noFill/>
                      <a:prstDash val="solid"/>
                    </a:lnB>
                    <a:noFill/>
                  </a:tcPr>
                </a:tc>
                <a:tc>
                  <a:txBody>
                    <a:bodyPr/>
                    <a:lstStyle/>
                    <a:p>
                      <a:r>
                        <a:rPr lang="en-US" sz="1100" cap="none" spc="0">
                          <a:solidFill>
                            <a:schemeClr val="tx1"/>
                          </a:solidFill>
                        </a:rPr>
                        <a:t>Data engineer</a:t>
                      </a:r>
                    </a:p>
                  </a:txBody>
                  <a:tcPr marL="120545" marR="120545" marT="120545" marB="120545">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0001"/>
                  </a:ext>
                </a:extLst>
              </a:tr>
              <a:tr h="795599">
                <a:tc>
                  <a:txBody>
                    <a:bodyPr/>
                    <a:lstStyle/>
                    <a:p>
                      <a:r>
                        <a:rPr lang="en-US" sz="1100" b="1" cap="none" spc="0">
                          <a:solidFill>
                            <a:schemeClr val="tx1"/>
                          </a:solidFill>
                        </a:rPr>
                        <a:t>Skills priority</a:t>
                      </a: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100" cap="none" spc="0">
                          <a:solidFill>
                            <a:schemeClr val="tx1"/>
                          </a:solidFill>
                        </a:rPr>
                        <a:t>Statistics, probability, mathematics</a:t>
                      </a: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100" cap="none" spc="0">
                          <a:solidFill>
                            <a:schemeClr val="tx1"/>
                          </a:solidFill>
                        </a:rPr>
                        <a:t>Programming,</a:t>
                      </a:r>
                      <a:r>
                        <a:rPr lang="en-US" sz="1100" cap="none" spc="0" baseline="0">
                          <a:solidFill>
                            <a:schemeClr val="tx1"/>
                          </a:solidFill>
                        </a:rPr>
                        <a:t> computer science, networking</a:t>
                      </a:r>
                      <a:endParaRPr lang="en-US" sz="1100" cap="none" spc="0">
                        <a:solidFill>
                          <a:schemeClr val="tx1"/>
                        </a:solidFill>
                      </a:endParaRP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2"/>
                  </a:ext>
                </a:extLst>
              </a:tr>
              <a:tr h="795599">
                <a:tc>
                  <a:txBody>
                    <a:bodyPr/>
                    <a:lstStyle/>
                    <a:p>
                      <a:r>
                        <a:rPr lang="en-US" sz="1100" b="1" cap="none" spc="0">
                          <a:solidFill>
                            <a:schemeClr val="tx1"/>
                          </a:solidFill>
                        </a:rPr>
                        <a:t>Possible/likely tools</a:t>
                      </a: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Python, R, </a:t>
                      </a:r>
                      <a:r>
                        <a:rPr lang="en-US" sz="1100" cap="none" spc="0" err="1">
                          <a:solidFill>
                            <a:schemeClr val="tx1"/>
                          </a:solidFill>
                        </a:rPr>
                        <a:t>Matlab</a:t>
                      </a:r>
                      <a:r>
                        <a:rPr lang="en-US" sz="1100" cap="none" spc="0">
                          <a:solidFill>
                            <a:schemeClr val="tx1"/>
                          </a:solidFill>
                        </a:rPr>
                        <a:t>,</a:t>
                      </a:r>
                      <a:r>
                        <a:rPr lang="en-US" sz="1100" cap="none" spc="0" baseline="0">
                          <a:solidFill>
                            <a:schemeClr val="tx1"/>
                          </a:solidFill>
                        </a:rPr>
                        <a:t> notebooks, research papers, …</a:t>
                      </a:r>
                      <a:endParaRPr lang="en-US" sz="1100" cap="none" spc="0">
                        <a:solidFill>
                          <a:schemeClr val="tx1"/>
                        </a:solidFill>
                      </a:endParaRP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Spark, </a:t>
                      </a:r>
                      <a:r>
                        <a:rPr lang="en-US" sz="1100" cap="none" spc="0" err="1">
                          <a:solidFill>
                            <a:schemeClr val="tx1"/>
                          </a:solidFill>
                        </a:rPr>
                        <a:t>RabbitMQ</a:t>
                      </a:r>
                      <a:r>
                        <a:rPr lang="en-US" sz="1100" cap="none" spc="0">
                          <a:solidFill>
                            <a:schemeClr val="tx1"/>
                          </a:solidFill>
                        </a:rPr>
                        <a:t>, Kafka, …</a:t>
                      </a: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r h="447357">
                <a:tc>
                  <a:txBody>
                    <a:bodyPr/>
                    <a:lstStyle/>
                    <a:p>
                      <a:r>
                        <a:rPr lang="en-US" sz="1100" b="1" cap="none" spc="0">
                          <a:solidFill>
                            <a:schemeClr val="tx1"/>
                          </a:solidFill>
                        </a:rPr>
                        <a:t>Output</a:t>
                      </a: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100" cap="none" spc="0">
                          <a:solidFill>
                            <a:schemeClr val="tx1"/>
                          </a:solidFill>
                        </a:rPr>
                        <a:t>Proof of concept</a:t>
                      </a: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US" sz="1100" cap="none" spc="0">
                          <a:solidFill>
                            <a:schemeClr val="tx1"/>
                          </a:solidFill>
                        </a:rPr>
                        <a:t>Production system</a:t>
                      </a:r>
                    </a:p>
                  </a:txBody>
                  <a:tcPr marL="120545" marR="120545" marT="120545" marB="120545">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0004"/>
                  </a:ext>
                </a:extLst>
              </a:tr>
              <a:tr h="795599">
                <a:tc>
                  <a:txBody>
                    <a:bodyPr/>
                    <a:lstStyle/>
                    <a:p>
                      <a:r>
                        <a:rPr lang="en-US" sz="1100" b="1" cap="none" spc="0">
                          <a:solidFill>
                            <a:schemeClr val="tx1"/>
                          </a:solidFill>
                        </a:rPr>
                        <a:t>Goals</a:t>
                      </a: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Accuracy, statistical</a:t>
                      </a:r>
                      <a:r>
                        <a:rPr lang="en-US" sz="1100" cap="none" spc="0" baseline="0">
                          <a:solidFill>
                            <a:schemeClr val="tx1"/>
                          </a:solidFill>
                        </a:rPr>
                        <a:t> fit, mathematical robustness</a:t>
                      </a:r>
                      <a:endParaRPr lang="en-US" sz="1100" cap="none" spc="0">
                        <a:solidFill>
                          <a:schemeClr val="tx1"/>
                        </a:solidFill>
                      </a:endParaRP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100" cap="none" spc="0">
                          <a:solidFill>
                            <a:schemeClr val="tx1"/>
                          </a:solidFill>
                        </a:rPr>
                        <a:t>Efficiency, scalability, maintainability, operational</a:t>
                      </a:r>
                      <a:r>
                        <a:rPr lang="en-US" sz="1100" cap="none" spc="0" baseline="0">
                          <a:solidFill>
                            <a:schemeClr val="tx1"/>
                          </a:solidFill>
                        </a:rPr>
                        <a:t> robustness</a:t>
                      </a:r>
                      <a:endParaRPr lang="en-US" sz="1100" cap="none" spc="0">
                        <a:solidFill>
                          <a:schemeClr val="tx1"/>
                        </a:solidFill>
                      </a:endParaRPr>
                    </a:p>
                  </a:txBody>
                  <a:tcPr marL="120545" marR="120545" marT="120545" marB="120545">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3061967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Some Mathematical Foundations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D4A12F38-2FFF-4453-9509-C8DBECEAEB95}"/>
              </a:ext>
            </a:extLst>
          </p:cNvPr>
          <p:cNvGraphicFramePr>
            <a:graphicFrameLocks noGrp="1"/>
          </p:cNvGraphicFramePr>
          <p:nvPr>
            <p:ph idx="1"/>
            <p:extLst>
              <p:ext uri="{D42A27DB-BD31-4B8C-83A1-F6EECF244321}">
                <p14:modId xmlns:p14="http://schemas.microsoft.com/office/powerpoint/2010/main" val="674294983"/>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3590894"/>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19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055" name="Picture 19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056" name="Oval 19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7" name="Picture 19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58" name="Picture 19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59" name="Rectangle 196">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0" name="Rectangle 197">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43943" y="1325880"/>
            <a:ext cx="2514282" cy="3066507"/>
          </a:xfrm>
        </p:spPr>
        <p:txBody>
          <a:bodyPr vert="horz" lIns="91440" tIns="45720" rIns="91440" bIns="45720" rtlCol="0" anchor="b">
            <a:normAutofit/>
          </a:bodyPr>
          <a:lstStyle/>
          <a:p>
            <a:pPr defTabSz="457200"/>
            <a:r>
              <a:rPr lang="en-US" sz="4000" b="0" i="0" kern="1200">
                <a:solidFill>
                  <a:srgbClr val="EBEBEB"/>
                </a:solidFill>
                <a:latin typeface="+mj-lt"/>
                <a:ea typeface="+mj-ea"/>
                <a:cs typeface="+mj-cs"/>
              </a:rPr>
              <a:t>Gradient Descent</a:t>
            </a:r>
          </a:p>
        </p:txBody>
      </p:sp>
      <p:sp>
        <p:nvSpPr>
          <p:cNvPr id="2061"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062" name="Freeform: Shape 199">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63" name="Rectangle 20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52" name="Picture 4" descr="Related image">
            <a:extLst>
              <a:ext uri="{FF2B5EF4-FFF2-40B4-BE49-F238E27FC236}">
                <a16:creationId xmlns:a16="http://schemas.microsoft.com/office/drawing/2014/main" id="{D1FF99F8-8291-4FA5-BB68-423CEB2CA27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82890" y="1970838"/>
            <a:ext cx="4702997" cy="291585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72940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Introductions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27F86F19-318D-4C0F-B4DE-4087DC2BDC16}"/>
              </a:ext>
            </a:extLst>
          </p:cNvPr>
          <p:cNvGraphicFramePr>
            <a:graphicFrameLocks noGrp="1"/>
          </p:cNvGraphicFramePr>
          <p:nvPr>
            <p:ph idx="1"/>
            <p:extLst>
              <p:ext uri="{D42A27DB-BD31-4B8C-83A1-F6EECF244321}">
                <p14:modId xmlns:p14="http://schemas.microsoft.com/office/powerpoint/2010/main" val="2432003717"/>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6309613"/>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A picture containing hula-hoop&#10;&#10;Description automatically generated">
            <a:extLst>
              <a:ext uri="{FF2B5EF4-FFF2-40B4-BE49-F238E27FC236}">
                <a16:creationId xmlns:a16="http://schemas.microsoft.com/office/drawing/2014/main" id="{0EACBA07-1341-44A0-BD3F-3870F158534B}"/>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6593" y="826369"/>
            <a:ext cx="6863105" cy="3105556"/>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F1CD1-5CBB-44D8-A4AB-8A064901432B}"/>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r>
              <a:rPr lang="en-US" sz="4200" b="0" i="0" kern="1200">
                <a:solidFill>
                  <a:srgbClr val="EBEBEB"/>
                </a:solidFill>
                <a:latin typeface="+mj-lt"/>
                <a:ea typeface="+mj-ea"/>
                <a:cs typeface="+mj-cs"/>
              </a:rPr>
              <a:t>Learning Rate</a:t>
            </a:r>
          </a:p>
        </p:txBody>
      </p:sp>
    </p:spTree>
    <p:extLst>
      <p:ext uri="{BB962C8B-B14F-4D97-AF65-F5344CB8AC3E}">
        <p14:creationId xmlns:p14="http://schemas.microsoft.com/office/powerpoint/2010/main" val="132490798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55" name="Picture 5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57" name="Oval 5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9" name="Picture 5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61" name="Picture 6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63" name="Rectangle 6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5" name="Rectangle 64">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1EBAF-8D54-4EC4-A6A9-5C2F912EABAF}"/>
              </a:ext>
            </a:extLst>
          </p:cNvPr>
          <p:cNvSpPr>
            <a:spLocks noGrp="1"/>
          </p:cNvSpPr>
          <p:nvPr>
            <p:ph type="title"/>
          </p:nvPr>
        </p:nvSpPr>
        <p:spPr>
          <a:xfrm>
            <a:off x="6143943" y="1325880"/>
            <a:ext cx="2514282" cy="3066507"/>
          </a:xfrm>
        </p:spPr>
        <p:txBody>
          <a:bodyPr vert="horz" lIns="91440" tIns="45720" rIns="91440" bIns="45720" rtlCol="0" anchor="b">
            <a:normAutofit/>
          </a:bodyPr>
          <a:lstStyle/>
          <a:p>
            <a:pPr defTabSz="457200"/>
            <a:r>
              <a:rPr lang="en-US" sz="4000" b="0" i="0" kern="1200">
                <a:solidFill>
                  <a:srgbClr val="EBEBEB"/>
                </a:solidFill>
                <a:latin typeface="+mj-lt"/>
                <a:ea typeface="+mj-ea"/>
                <a:cs typeface="+mj-cs"/>
              </a:rPr>
              <a:t>Slope-Intercept Form of a Line</a:t>
            </a:r>
          </a:p>
        </p:txBody>
      </p:sp>
      <p:sp>
        <p:nvSpPr>
          <p:cNvPr id="67"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69" name="Freeform: Shape 68">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5" name="Picture 24" descr="A close up of a light&#10;&#10;Description automatically generated">
            <a:extLst>
              <a:ext uri="{FF2B5EF4-FFF2-40B4-BE49-F238E27FC236}">
                <a16:creationId xmlns:a16="http://schemas.microsoft.com/office/drawing/2014/main" id="{76F97094-F0A1-4DC0-BDDD-CFF8CE087B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1964958"/>
            <a:ext cx="5505768" cy="3709641"/>
          </a:xfrm>
          <a:prstGeom prst="rect">
            <a:avLst/>
          </a:prstGeom>
          <a:effectLst/>
        </p:spPr>
      </p:pic>
    </p:spTree>
    <p:extLst>
      <p:ext uri="{BB962C8B-B14F-4D97-AF65-F5344CB8AC3E}">
        <p14:creationId xmlns:p14="http://schemas.microsoft.com/office/powerpoint/2010/main" val="135654114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1EBAF-8D54-4EC4-A6A9-5C2F912EABAF}"/>
              </a:ext>
            </a:extLst>
          </p:cNvPr>
          <p:cNvSpPr>
            <a:spLocks noGrp="1"/>
          </p:cNvSpPr>
          <p:nvPr>
            <p:ph type="title"/>
          </p:nvPr>
        </p:nvSpPr>
        <p:spPr>
          <a:xfrm>
            <a:off x="6057027" y="2949409"/>
            <a:ext cx="2514282" cy="655320"/>
          </a:xfrm>
        </p:spPr>
        <p:txBody>
          <a:bodyPr vert="horz" lIns="91440" tIns="45720" rIns="91440" bIns="45720" rtlCol="0" anchor="b">
            <a:normAutofit/>
          </a:bodyPr>
          <a:lstStyle/>
          <a:p>
            <a:pPr defTabSz="457200"/>
            <a:r>
              <a:rPr lang="en-US" sz="3300" b="0" i="0" kern="1200" dirty="0">
                <a:solidFill>
                  <a:srgbClr val="EBEBEB"/>
                </a:solidFill>
                <a:latin typeface="+mj-lt"/>
                <a:ea typeface="+mj-ea"/>
                <a:cs typeface="+mj-cs"/>
              </a:rPr>
              <a:t>Regression</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screen shot of a computer&#10;&#10;Description automatically generated">
            <a:extLst>
              <a:ext uri="{FF2B5EF4-FFF2-40B4-BE49-F238E27FC236}">
                <a16:creationId xmlns:a16="http://schemas.microsoft.com/office/drawing/2014/main" id="{9755C449-692F-46CC-9630-6DB76BB24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494" y="1532394"/>
            <a:ext cx="4702997" cy="3793212"/>
          </a:xfrm>
          <a:prstGeom prst="rect">
            <a:avLst/>
          </a:prstGeom>
          <a:effectLst/>
        </p:spPr>
      </p:pic>
      <p:sp>
        <p:nvSpPr>
          <p:cNvPr id="16" name="TextBox 15">
            <a:extLst>
              <a:ext uri="{FF2B5EF4-FFF2-40B4-BE49-F238E27FC236}">
                <a16:creationId xmlns:a16="http://schemas.microsoft.com/office/drawing/2014/main" id="{611FA2E8-C52E-4B7A-92DB-F79A4F1462CF}"/>
              </a:ext>
            </a:extLst>
          </p:cNvPr>
          <p:cNvSpPr txBox="1"/>
          <p:nvPr/>
        </p:nvSpPr>
        <p:spPr>
          <a:xfrm>
            <a:off x="-45249" y="5622563"/>
            <a:ext cx="5643009" cy="646331"/>
          </a:xfrm>
          <a:prstGeom prst="rect">
            <a:avLst/>
          </a:prstGeom>
          <a:noFill/>
        </p:spPr>
        <p:txBody>
          <a:bodyPr wrap="square" rtlCol="0">
            <a:spAutoFit/>
          </a:bodyPr>
          <a:lstStyle/>
          <a:p>
            <a:r>
              <a:rPr lang="en-US" dirty="0"/>
              <a:t>What slope (m) and intercept  (b) will give us the best approximation to the data points shown?</a:t>
            </a:r>
          </a:p>
        </p:txBody>
      </p:sp>
    </p:spTree>
    <p:extLst>
      <p:ext uri="{BB962C8B-B14F-4D97-AF65-F5344CB8AC3E}">
        <p14:creationId xmlns:p14="http://schemas.microsoft.com/office/powerpoint/2010/main" val="3252683973"/>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4" name="Picture 3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6" name="Oval 3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8" name="Picture 3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40" name="Picture 3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42" name="Rectangle 4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8"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24592C8-4A20-4F44-8D8B-B99290E35812}"/>
              </a:ext>
            </a:extLst>
          </p:cNvPr>
          <p:cNvSpPr>
            <a:spLocks noGrp="1"/>
          </p:cNvSpPr>
          <p:nvPr>
            <p:ph type="title"/>
          </p:nvPr>
        </p:nvSpPr>
        <p:spPr>
          <a:xfrm>
            <a:off x="486697" y="629267"/>
            <a:ext cx="6939116" cy="1016654"/>
          </a:xfrm>
        </p:spPr>
        <p:txBody>
          <a:bodyPr vert="horz" lIns="91440" tIns="45720" rIns="91440" bIns="45720" rtlCol="0" anchor="t">
            <a:normAutofit/>
          </a:bodyPr>
          <a:lstStyle/>
          <a:p>
            <a:pPr defTabSz="457200">
              <a:lnSpc>
                <a:spcPct val="90000"/>
              </a:lnSpc>
            </a:pPr>
            <a:r>
              <a:rPr lang="en-US" sz="3600" b="0" i="0" kern="1200">
                <a:solidFill>
                  <a:srgbClr val="EBEBEB"/>
                </a:solidFill>
                <a:latin typeface="+mj-lt"/>
                <a:ea typeface="+mj-ea"/>
                <a:cs typeface="+mj-cs"/>
              </a:rPr>
              <a:t>Logistic Regression - Linearity</a:t>
            </a:r>
          </a:p>
        </p:txBody>
      </p:sp>
      <p:sp useBgFill="1">
        <p:nvSpPr>
          <p:cNvPr id="50" name="Freeform: Shape 49">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Picture 3" descr="A picture containing indoor&#10;&#10;Description automatically generated">
            <a:extLst>
              <a:ext uri="{FF2B5EF4-FFF2-40B4-BE49-F238E27FC236}">
                <a16:creationId xmlns:a16="http://schemas.microsoft.com/office/drawing/2014/main" id="{58EE711D-912D-4C75-852A-51400E1F3E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13" y="3249781"/>
            <a:ext cx="4088720" cy="2259018"/>
          </a:xfrm>
          <a:prstGeom prst="rect">
            <a:avLst/>
          </a:prstGeom>
          <a:effectLst/>
        </p:spPr>
      </p:pic>
      <p:sp>
        <p:nvSpPr>
          <p:cNvPr id="16" name="TextBox 15">
            <a:extLst>
              <a:ext uri="{FF2B5EF4-FFF2-40B4-BE49-F238E27FC236}">
                <a16:creationId xmlns:a16="http://schemas.microsoft.com/office/drawing/2014/main" id="{938ECF00-0221-4DD4-9A87-2C22884CE33A}"/>
              </a:ext>
            </a:extLst>
          </p:cNvPr>
          <p:cNvSpPr txBox="1"/>
          <p:nvPr/>
        </p:nvSpPr>
        <p:spPr>
          <a:xfrm>
            <a:off x="4815816" y="2548281"/>
            <a:ext cx="3841955" cy="3658689"/>
          </a:xfrm>
          <a:prstGeom prst="rect">
            <a:avLst/>
          </a:prstGeom>
        </p:spPr>
        <p:txBody>
          <a:bodyPr vert="horz" lIns="91440" tIns="45720" rIns="91440" bIns="45720" rtlCol="0">
            <a:normAutofit/>
          </a:bodyPr>
          <a:lstStyle/>
          <a:p>
            <a:pPr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We want to use a line to separate classes in order to keep the classification simple </a:t>
            </a:r>
          </a:p>
          <a:p>
            <a:pPr defTabSz="457200">
              <a:spcBef>
                <a:spcPts val="1000"/>
              </a:spcBef>
              <a:buClr>
                <a:schemeClr val="bg2">
                  <a:lumMod val="40000"/>
                  <a:lumOff val="60000"/>
                </a:schemeClr>
              </a:buClr>
              <a:buSzPct val="80000"/>
              <a:buFont typeface="Wingdings 3" charset="2"/>
              <a:buChar char=""/>
            </a:pPr>
            <a:r>
              <a:rPr lang="en-US" dirty="0">
                <a:latin typeface="+mj-lt"/>
                <a:ea typeface="+mj-ea"/>
                <a:cs typeface="+mj-cs"/>
              </a:rPr>
              <a:t>but it would be nice to have some of the flexibility provided by non-linearity.</a:t>
            </a:r>
          </a:p>
        </p:txBody>
      </p:sp>
    </p:spTree>
    <p:extLst>
      <p:ext uri="{BB962C8B-B14F-4D97-AF65-F5344CB8AC3E}">
        <p14:creationId xmlns:p14="http://schemas.microsoft.com/office/powerpoint/2010/main" val="277000543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1EBAF-8D54-4EC4-A6A9-5C2F912EABAF}"/>
              </a:ext>
            </a:extLst>
          </p:cNvPr>
          <p:cNvSpPr>
            <a:spLocks noGrp="1"/>
          </p:cNvSpPr>
          <p:nvPr>
            <p:ph type="title"/>
          </p:nvPr>
        </p:nvSpPr>
        <p:spPr>
          <a:xfrm>
            <a:off x="6057026" y="2949409"/>
            <a:ext cx="2782173" cy="655320"/>
          </a:xfrm>
        </p:spPr>
        <p:txBody>
          <a:bodyPr vert="horz" lIns="91440" tIns="45720" rIns="91440" bIns="45720" rtlCol="0" anchor="b">
            <a:normAutofit fontScale="90000"/>
          </a:bodyPr>
          <a:lstStyle/>
          <a:p>
            <a:pPr defTabSz="457200"/>
            <a:r>
              <a:rPr lang="en-US" sz="3300" b="0" i="0" kern="1200" dirty="0">
                <a:solidFill>
                  <a:srgbClr val="EBEBEB"/>
                </a:solidFill>
                <a:latin typeface="+mj-lt"/>
                <a:ea typeface="+mj-ea"/>
                <a:cs typeface="+mj-cs"/>
              </a:rPr>
              <a:t>Classification</a:t>
            </a:r>
          </a:p>
        </p:txBody>
      </p:sp>
      <p:sp>
        <p:nvSpPr>
          <p:cNvPr id="23"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screen shot of a computer&#10;&#10;Description automatically generated">
            <a:extLst>
              <a:ext uri="{FF2B5EF4-FFF2-40B4-BE49-F238E27FC236}">
                <a16:creationId xmlns:a16="http://schemas.microsoft.com/office/drawing/2014/main" id="{9755C449-692F-46CC-9630-6DB76BB24D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494" y="1532394"/>
            <a:ext cx="4702997" cy="3793212"/>
          </a:xfrm>
          <a:prstGeom prst="rect">
            <a:avLst/>
          </a:prstGeom>
          <a:effectLst/>
        </p:spPr>
      </p:pic>
      <p:sp>
        <p:nvSpPr>
          <p:cNvPr id="16" name="TextBox 15">
            <a:extLst>
              <a:ext uri="{FF2B5EF4-FFF2-40B4-BE49-F238E27FC236}">
                <a16:creationId xmlns:a16="http://schemas.microsoft.com/office/drawing/2014/main" id="{611FA2E8-C52E-4B7A-92DB-F79A4F1462CF}"/>
              </a:ext>
            </a:extLst>
          </p:cNvPr>
          <p:cNvSpPr txBox="1"/>
          <p:nvPr/>
        </p:nvSpPr>
        <p:spPr>
          <a:xfrm>
            <a:off x="-45249" y="5622563"/>
            <a:ext cx="5643009" cy="646331"/>
          </a:xfrm>
          <a:prstGeom prst="rect">
            <a:avLst/>
          </a:prstGeom>
          <a:noFill/>
        </p:spPr>
        <p:txBody>
          <a:bodyPr wrap="square" rtlCol="0">
            <a:spAutoFit/>
          </a:bodyPr>
          <a:lstStyle/>
          <a:p>
            <a:r>
              <a:rPr lang="en-US" dirty="0"/>
              <a:t>What slope (m) and intercept  (b) will give us the best approximation to the data points shown?</a:t>
            </a:r>
          </a:p>
        </p:txBody>
      </p:sp>
    </p:spTree>
    <p:extLst>
      <p:ext uri="{BB962C8B-B14F-4D97-AF65-F5344CB8AC3E}">
        <p14:creationId xmlns:p14="http://schemas.microsoft.com/office/powerpoint/2010/main" val="109877242"/>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Picture 4" descr="A picture containing indoor, photo, sitting&#10;&#10;Description automatically generated">
            <a:extLst>
              <a:ext uri="{FF2B5EF4-FFF2-40B4-BE49-F238E27FC236}">
                <a16:creationId xmlns:a16="http://schemas.microsoft.com/office/drawing/2014/main" id="{D4A60792-784E-416D-B191-AC2A623D11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593" y="640081"/>
            <a:ext cx="4858810" cy="3291844"/>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666BCA-E8FF-40F9-B246-312DB14859B7}"/>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lnSpc>
                <a:spcPct val="90000"/>
              </a:lnSpc>
            </a:pPr>
            <a:r>
              <a:rPr lang="en-US" sz="2900" b="0" i="0" kern="1200">
                <a:solidFill>
                  <a:srgbClr val="EBEBEB"/>
                </a:solidFill>
                <a:latin typeface="+mj-lt"/>
                <a:ea typeface="+mj-ea"/>
                <a:cs typeface="+mj-cs"/>
              </a:rPr>
              <a:t>Logistic Regression - Sigmoid Function</a:t>
            </a:r>
          </a:p>
        </p:txBody>
      </p:sp>
    </p:spTree>
    <p:extLst>
      <p:ext uri="{BB962C8B-B14F-4D97-AF65-F5344CB8AC3E}">
        <p14:creationId xmlns:p14="http://schemas.microsoft.com/office/powerpoint/2010/main" val="5319858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descr="A picture containing light, indoor, sitting, object&#10;&#10;Description automatically generated">
            <a:extLst>
              <a:ext uri="{FF2B5EF4-FFF2-40B4-BE49-F238E27FC236}">
                <a16:creationId xmlns:a16="http://schemas.microsoft.com/office/drawing/2014/main" id="{0D4255FA-3410-43D5-B442-1998F52AD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593" y="809213"/>
            <a:ext cx="6863105" cy="3122712"/>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1B4AA-7F5C-44CD-ABDA-B5DBDA48F9BB}"/>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lnSpc>
                <a:spcPct val="90000"/>
              </a:lnSpc>
            </a:pPr>
            <a:r>
              <a:rPr lang="en-US" sz="2900" b="0" i="0" kern="1200">
                <a:solidFill>
                  <a:srgbClr val="EBEBEB"/>
                </a:solidFill>
                <a:latin typeface="+mj-lt"/>
                <a:ea typeface="+mj-ea"/>
                <a:cs typeface="+mj-cs"/>
              </a:rPr>
              <a:t>Effect of Logistic Function Weight</a:t>
            </a:r>
          </a:p>
        </p:txBody>
      </p:sp>
    </p:spTree>
    <p:extLst>
      <p:ext uri="{BB962C8B-B14F-4D97-AF65-F5344CB8AC3E}">
        <p14:creationId xmlns:p14="http://schemas.microsoft.com/office/powerpoint/2010/main" val="2227652750"/>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5"/>
          <p:cNvSpPr/>
          <p:nvPr/>
        </p:nvSpPr>
        <p:spPr>
          <a:xfrm rot="3859470">
            <a:off x="5984486" y="2141001"/>
            <a:ext cx="1642568" cy="2856512"/>
          </a:xfrm>
          <a:custGeom>
            <a:avLst/>
            <a:gdLst>
              <a:gd name="connsiteX0" fmla="*/ 0 w 4909931"/>
              <a:gd name="connsiteY0" fmla="*/ 3260034 h 3436041"/>
              <a:gd name="connsiteX1" fmla="*/ 2206487 w 4909931"/>
              <a:gd name="connsiteY1" fmla="*/ 3150704 h 3436041"/>
              <a:gd name="connsiteX2" fmla="*/ 2902226 w 4909931"/>
              <a:gd name="connsiteY2" fmla="*/ 586408 h 3436041"/>
              <a:gd name="connsiteX3" fmla="*/ 4909931 w 4909931"/>
              <a:gd name="connsiteY3" fmla="*/ 0 h 3436041"/>
              <a:gd name="connsiteX0" fmla="*/ 0 w 4909931"/>
              <a:gd name="connsiteY0" fmla="*/ 3260034 h 3304745"/>
              <a:gd name="connsiteX1" fmla="*/ 2286000 w 4909931"/>
              <a:gd name="connsiteY1" fmla="*/ 2653747 h 3304745"/>
              <a:gd name="connsiteX2" fmla="*/ 2902226 w 4909931"/>
              <a:gd name="connsiteY2" fmla="*/ 586408 h 3304745"/>
              <a:gd name="connsiteX3" fmla="*/ 4909931 w 4909931"/>
              <a:gd name="connsiteY3" fmla="*/ 0 h 3304745"/>
              <a:gd name="connsiteX0" fmla="*/ 0 w 4929809"/>
              <a:gd name="connsiteY0" fmla="*/ 3289852 h 3332463"/>
              <a:gd name="connsiteX1" fmla="*/ 2305878 w 4929809"/>
              <a:gd name="connsiteY1" fmla="*/ 2653747 h 3332463"/>
              <a:gd name="connsiteX2" fmla="*/ 2922104 w 4929809"/>
              <a:gd name="connsiteY2" fmla="*/ 586408 h 3332463"/>
              <a:gd name="connsiteX3" fmla="*/ 4929809 w 4929809"/>
              <a:gd name="connsiteY3" fmla="*/ 0 h 3332463"/>
              <a:gd name="connsiteX0" fmla="*/ 0 w 4929809"/>
              <a:gd name="connsiteY0" fmla="*/ 3289852 h 3289852"/>
              <a:gd name="connsiteX1" fmla="*/ 2305878 w 4929809"/>
              <a:gd name="connsiteY1" fmla="*/ 2653747 h 3289852"/>
              <a:gd name="connsiteX2" fmla="*/ 2922104 w 4929809"/>
              <a:gd name="connsiteY2" fmla="*/ 586408 h 3289852"/>
              <a:gd name="connsiteX3" fmla="*/ 4929809 w 4929809"/>
              <a:gd name="connsiteY3" fmla="*/ 0 h 3289852"/>
              <a:gd name="connsiteX0" fmla="*/ 0 w 4929809"/>
              <a:gd name="connsiteY0" fmla="*/ 3289852 h 3289852"/>
              <a:gd name="connsiteX1" fmla="*/ 2305878 w 4929809"/>
              <a:gd name="connsiteY1" fmla="*/ 2653747 h 3289852"/>
              <a:gd name="connsiteX2" fmla="*/ 2922104 w 4929809"/>
              <a:gd name="connsiteY2" fmla="*/ 586408 h 3289852"/>
              <a:gd name="connsiteX3" fmla="*/ 4929809 w 4929809"/>
              <a:gd name="connsiteY3" fmla="*/ 0 h 3289852"/>
              <a:gd name="connsiteX0" fmla="*/ 0 w 4929809"/>
              <a:gd name="connsiteY0" fmla="*/ 3289852 h 3289852"/>
              <a:gd name="connsiteX1" fmla="*/ 2176669 w 4929809"/>
              <a:gd name="connsiteY1" fmla="*/ 2703443 h 3289852"/>
              <a:gd name="connsiteX2" fmla="*/ 2922104 w 4929809"/>
              <a:gd name="connsiteY2" fmla="*/ 586408 h 3289852"/>
              <a:gd name="connsiteX3" fmla="*/ 4929809 w 4929809"/>
              <a:gd name="connsiteY3" fmla="*/ 0 h 3289852"/>
              <a:gd name="connsiteX0" fmla="*/ 0 w 4929809"/>
              <a:gd name="connsiteY0" fmla="*/ 3289852 h 3289852"/>
              <a:gd name="connsiteX1" fmla="*/ 2176669 w 4929809"/>
              <a:gd name="connsiteY1" fmla="*/ 2703443 h 3289852"/>
              <a:gd name="connsiteX2" fmla="*/ 3001617 w 4929809"/>
              <a:gd name="connsiteY2" fmla="*/ 477078 h 3289852"/>
              <a:gd name="connsiteX3" fmla="*/ 4929809 w 4929809"/>
              <a:gd name="connsiteY3" fmla="*/ 0 h 3289852"/>
              <a:gd name="connsiteX0" fmla="*/ 0 w 4929809"/>
              <a:gd name="connsiteY0" fmla="*/ 3289852 h 3289852"/>
              <a:gd name="connsiteX1" fmla="*/ 2176669 w 4929809"/>
              <a:gd name="connsiteY1" fmla="*/ 2703443 h 3289852"/>
              <a:gd name="connsiteX2" fmla="*/ 3401503 w 4929809"/>
              <a:gd name="connsiteY2" fmla="*/ 453555 h 3289852"/>
              <a:gd name="connsiteX3" fmla="*/ 4929809 w 4929809"/>
              <a:gd name="connsiteY3" fmla="*/ 0 h 3289852"/>
              <a:gd name="connsiteX0" fmla="*/ 0 w 4929809"/>
              <a:gd name="connsiteY0" fmla="*/ 3289852 h 3289852"/>
              <a:gd name="connsiteX1" fmla="*/ 1776782 w 4929809"/>
              <a:gd name="connsiteY1" fmla="*/ 2656397 h 3289852"/>
              <a:gd name="connsiteX2" fmla="*/ 3401503 w 4929809"/>
              <a:gd name="connsiteY2" fmla="*/ 453555 h 3289852"/>
              <a:gd name="connsiteX3" fmla="*/ 4929809 w 4929809"/>
              <a:gd name="connsiteY3" fmla="*/ 0 h 3289852"/>
              <a:gd name="connsiteX0" fmla="*/ 0 w 4929809"/>
              <a:gd name="connsiteY0" fmla="*/ 3289852 h 3289852"/>
              <a:gd name="connsiteX1" fmla="*/ 1776782 w 4929809"/>
              <a:gd name="connsiteY1" fmla="*/ 2656397 h 3289852"/>
              <a:gd name="connsiteX2" fmla="*/ 3519117 w 4929809"/>
              <a:gd name="connsiteY2" fmla="*/ 500602 h 3289852"/>
              <a:gd name="connsiteX3" fmla="*/ 4929809 w 4929809"/>
              <a:gd name="connsiteY3" fmla="*/ 0 h 3289852"/>
              <a:gd name="connsiteX0" fmla="*/ 0 w 4929809"/>
              <a:gd name="connsiteY0" fmla="*/ 3289852 h 3289852"/>
              <a:gd name="connsiteX1" fmla="*/ 1776782 w 4929809"/>
              <a:gd name="connsiteY1" fmla="*/ 2656397 h 3289852"/>
              <a:gd name="connsiteX2" fmla="*/ 2966550 w 4929809"/>
              <a:gd name="connsiteY2" fmla="*/ 398666 h 3289852"/>
              <a:gd name="connsiteX3" fmla="*/ 4929809 w 4929809"/>
              <a:gd name="connsiteY3" fmla="*/ 0 h 3289852"/>
              <a:gd name="connsiteX0" fmla="*/ 0 w 4929809"/>
              <a:gd name="connsiteY0" fmla="*/ 3289852 h 3289852"/>
              <a:gd name="connsiteX1" fmla="*/ 2184123 w 4929809"/>
              <a:gd name="connsiteY1" fmla="*/ 2719111 h 3289852"/>
              <a:gd name="connsiteX2" fmla="*/ 2966550 w 4929809"/>
              <a:gd name="connsiteY2" fmla="*/ 398666 h 3289852"/>
              <a:gd name="connsiteX3" fmla="*/ 4929809 w 4929809"/>
              <a:gd name="connsiteY3" fmla="*/ 0 h 3289852"/>
              <a:gd name="connsiteX0" fmla="*/ 0 w 4929809"/>
              <a:gd name="connsiteY0" fmla="*/ 3289852 h 3289852"/>
              <a:gd name="connsiteX1" fmla="*/ 2184123 w 4929809"/>
              <a:gd name="connsiteY1" fmla="*/ 2719111 h 3289852"/>
              <a:gd name="connsiteX2" fmla="*/ 2655866 w 4929809"/>
              <a:gd name="connsiteY2" fmla="*/ 465660 h 3289852"/>
              <a:gd name="connsiteX3" fmla="*/ 4929809 w 4929809"/>
              <a:gd name="connsiteY3" fmla="*/ 0 h 3289852"/>
              <a:gd name="connsiteX0" fmla="*/ 0 w 4929809"/>
              <a:gd name="connsiteY0" fmla="*/ 3289852 h 3289852"/>
              <a:gd name="connsiteX1" fmla="*/ 2184123 w 4929809"/>
              <a:gd name="connsiteY1" fmla="*/ 2719111 h 3289852"/>
              <a:gd name="connsiteX2" fmla="*/ 2655866 w 4929809"/>
              <a:gd name="connsiteY2" fmla="*/ 465660 h 3289852"/>
              <a:gd name="connsiteX3" fmla="*/ 4929809 w 4929809"/>
              <a:gd name="connsiteY3" fmla="*/ 0 h 3289852"/>
              <a:gd name="connsiteX0" fmla="*/ 0 w 4929809"/>
              <a:gd name="connsiteY0" fmla="*/ 3289852 h 3289852"/>
              <a:gd name="connsiteX1" fmla="*/ 2267117 w 4929809"/>
              <a:gd name="connsiteY1" fmla="*/ 2833868 h 3289852"/>
              <a:gd name="connsiteX2" fmla="*/ 2655866 w 4929809"/>
              <a:gd name="connsiteY2" fmla="*/ 465660 h 3289852"/>
              <a:gd name="connsiteX3" fmla="*/ 4929809 w 4929809"/>
              <a:gd name="connsiteY3" fmla="*/ 0 h 3289852"/>
              <a:gd name="connsiteX0" fmla="*/ 0 w 4929809"/>
              <a:gd name="connsiteY0" fmla="*/ 3289852 h 3290833"/>
              <a:gd name="connsiteX1" fmla="*/ 2347069 w 4929809"/>
              <a:gd name="connsiteY1" fmla="*/ 2873479 h 3290833"/>
              <a:gd name="connsiteX2" fmla="*/ 2655866 w 4929809"/>
              <a:gd name="connsiteY2" fmla="*/ 465660 h 3290833"/>
              <a:gd name="connsiteX3" fmla="*/ 4929809 w 4929809"/>
              <a:gd name="connsiteY3" fmla="*/ 0 h 3290833"/>
              <a:gd name="connsiteX0" fmla="*/ 0 w 4929809"/>
              <a:gd name="connsiteY0" fmla="*/ 3289852 h 3289852"/>
              <a:gd name="connsiteX1" fmla="*/ 2347069 w 4929809"/>
              <a:gd name="connsiteY1" fmla="*/ 2873479 h 3289852"/>
              <a:gd name="connsiteX2" fmla="*/ 2551633 w 4929809"/>
              <a:gd name="connsiteY2" fmla="*/ 471292 h 3289852"/>
              <a:gd name="connsiteX3" fmla="*/ 4929809 w 4929809"/>
              <a:gd name="connsiteY3" fmla="*/ 0 h 3289852"/>
              <a:gd name="connsiteX0" fmla="*/ 0 w 4929809"/>
              <a:gd name="connsiteY0" fmla="*/ 3289852 h 3289852"/>
              <a:gd name="connsiteX1" fmla="*/ 2347069 w 4929809"/>
              <a:gd name="connsiteY1" fmla="*/ 2873479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18937 w 4929809"/>
              <a:gd name="connsiteY2" fmla="*/ 521001 h 3289852"/>
              <a:gd name="connsiteX3" fmla="*/ 4929809 w 4929809"/>
              <a:gd name="connsiteY3" fmla="*/ 0 h 3289852"/>
              <a:gd name="connsiteX0" fmla="*/ 0 w 4929809"/>
              <a:gd name="connsiteY0" fmla="*/ 3289852 h 3289852"/>
              <a:gd name="connsiteX1" fmla="*/ 2187166 w 4929809"/>
              <a:gd name="connsiteY1" fmla="*/ 2794257 h 3289852"/>
              <a:gd name="connsiteX2" fmla="*/ 2618937 w 4929809"/>
              <a:gd name="connsiteY2" fmla="*/ 521001 h 3289852"/>
              <a:gd name="connsiteX3" fmla="*/ 4929809 w 4929809"/>
              <a:gd name="connsiteY3" fmla="*/ 0 h 3289852"/>
              <a:gd name="connsiteX0" fmla="*/ 0 w 4929809"/>
              <a:gd name="connsiteY0" fmla="*/ 3289852 h 3289852"/>
              <a:gd name="connsiteX1" fmla="*/ 2187166 w 4929809"/>
              <a:gd name="connsiteY1" fmla="*/ 2794257 h 3289852"/>
              <a:gd name="connsiteX2" fmla="*/ 2735823 w 4929809"/>
              <a:gd name="connsiteY2" fmla="*/ 505273 h 3289852"/>
              <a:gd name="connsiteX3" fmla="*/ 4929809 w 4929809"/>
              <a:gd name="connsiteY3" fmla="*/ 0 h 3289852"/>
              <a:gd name="connsiteX0" fmla="*/ 0 w 4929809"/>
              <a:gd name="connsiteY0" fmla="*/ 3289852 h 3289852"/>
              <a:gd name="connsiteX1" fmla="*/ 2187166 w 4929809"/>
              <a:gd name="connsiteY1" fmla="*/ 2794257 h 3289852"/>
              <a:gd name="connsiteX2" fmla="*/ 2800087 w 4929809"/>
              <a:gd name="connsiteY2" fmla="*/ 479834 h 3289852"/>
              <a:gd name="connsiteX3" fmla="*/ 4929809 w 4929809"/>
              <a:gd name="connsiteY3" fmla="*/ 0 h 3289852"/>
              <a:gd name="connsiteX0" fmla="*/ 0 w 4929809"/>
              <a:gd name="connsiteY0" fmla="*/ 3289852 h 3289852"/>
              <a:gd name="connsiteX1" fmla="*/ 2187166 w 4929809"/>
              <a:gd name="connsiteY1" fmla="*/ 2794257 h 3289852"/>
              <a:gd name="connsiteX2" fmla="*/ 3052849 w 4929809"/>
              <a:gd name="connsiteY2" fmla="*/ 778491 h 3289852"/>
              <a:gd name="connsiteX3" fmla="*/ 4929809 w 4929809"/>
              <a:gd name="connsiteY3" fmla="*/ 0 h 3289852"/>
              <a:gd name="connsiteX0" fmla="*/ 0 w 4929809"/>
              <a:gd name="connsiteY0" fmla="*/ 3289852 h 3289852"/>
              <a:gd name="connsiteX1" fmla="*/ 1819209 w 4929809"/>
              <a:gd name="connsiteY1" fmla="*/ 2325424 h 3289852"/>
              <a:gd name="connsiteX2" fmla="*/ 3052849 w 4929809"/>
              <a:gd name="connsiteY2" fmla="*/ 778491 h 3289852"/>
              <a:gd name="connsiteX3" fmla="*/ 4929809 w 4929809"/>
              <a:gd name="connsiteY3" fmla="*/ 0 h 3289852"/>
              <a:gd name="connsiteX0" fmla="*/ 0 w 4929809"/>
              <a:gd name="connsiteY0" fmla="*/ 3289852 h 3289852"/>
              <a:gd name="connsiteX1" fmla="*/ 1819209 w 4929809"/>
              <a:gd name="connsiteY1" fmla="*/ 2325424 h 3289852"/>
              <a:gd name="connsiteX2" fmla="*/ 3052849 w 4929809"/>
              <a:gd name="connsiteY2" fmla="*/ 778491 h 3289852"/>
              <a:gd name="connsiteX3" fmla="*/ 4929809 w 4929809"/>
              <a:gd name="connsiteY3" fmla="*/ 0 h 3289852"/>
            </a:gdLst>
            <a:ahLst/>
            <a:cxnLst>
              <a:cxn ang="0">
                <a:pos x="connsiteX0" y="connsiteY0"/>
              </a:cxn>
              <a:cxn ang="0">
                <a:pos x="connsiteX1" y="connsiteY1"/>
              </a:cxn>
              <a:cxn ang="0">
                <a:pos x="connsiteX2" y="connsiteY2"/>
              </a:cxn>
              <a:cxn ang="0">
                <a:pos x="connsiteX3" y="connsiteY3"/>
              </a:cxn>
            </a:cxnLst>
            <a:rect l="l" t="t" r="r" b="b"/>
            <a:pathLst>
              <a:path w="4929809" h="3289852">
                <a:moveTo>
                  <a:pt x="0" y="3289852"/>
                </a:moveTo>
                <a:cubicBezTo>
                  <a:pt x="820223" y="3271930"/>
                  <a:pt x="1310401" y="2743984"/>
                  <a:pt x="1819209" y="2325424"/>
                </a:cubicBezTo>
                <a:cubicBezTo>
                  <a:pt x="2328017" y="1906864"/>
                  <a:pt x="2534416" y="1166062"/>
                  <a:pt x="3052849" y="778491"/>
                </a:cubicBezTo>
                <a:cubicBezTo>
                  <a:pt x="3571282" y="390920"/>
                  <a:pt x="4240696" y="19878"/>
                  <a:pt x="4929809" y="0"/>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rot="3859470">
            <a:off x="1421508" y="2167493"/>
            <a:ext cx="1642568" cy="2856512"/>
          </a:xfrm>
          <a:custGeom>
            <a:avLst/>
            <a:gdLst>
              <a:gd name="connsiteX0" fmla="*/ 0 w 4909931"/>
              <a:gd name="connsiteY0" fmla="*/ 3260034 h 3436041"/>
              <a:gd name="connsiteX1" fmla="*/ 2206487 w 4909931"/>
              <a:gd name="connsiteY1" fmla="*/ 3150704 h 3436041"/>
              <a:gd name="connsiteX2" fmla="*/ 2902226 w 4909931"/>
              <a:gd name="connsiteY2" fmla="*/ 586408 h 3436041"/>
              <a:gd name="connsiteX3" fmla="*/ 4909931 w 4909931"/>
              <a:gd name="connsiteY3" fmla="*/ 0 h 3436041"/>
              <a:gd name="connsiteX0" fmla="*/ 0 w 4909931"/>
              <a:gd name="connsiteY0" fmla="*/ 3260034 h 3304745"/>
              <a:gd name="connsiteX1" fmla="*/ 2286000 w 4909931"/>
              <a:gd name="connsiteY1" fmla="*/ 2653747 h 3304745"/>
              <a:gd name="connsiteX2" fmla="*/ 2902226 w 4909931"/>
              <a:gd name="connsiteY2" fmla="*/ 586408 h 3304745"/>
              <a:gd name="connsiteX3" fmla="*/ 4909931 w 4909931"/>
              <a:gd name="connsiteY3" fmla="*/ 0 h 3304745"/>
              <a:gd name="connsiteX0" fmla="*/ 0 w 4929809"/>
              <a:gd name="connsiteY0" fmla="*/ 3289852 h 3332463"/>
              <a:gd name="connsiteX1" fmla="*/ 2305878 w 4929809"/>
              <a:gd name="connsiteY1" fmla="*/ 2653747 h 3332463"/>
              <a:gd name="connsiteX2" fmla="*/ 2922104 w 4929809"/>
              <a:gd name="connsiteY2" fmla="*/ 586408 h 3332463"/>
              <a:gd name="connsiteX3" fmla="*/ 4929809 w 4929809"/>
              <a:gd name="connsiteY3" fmla="*/ 0 h 3332463"/>
              <a:gd name="connsiteX0" fmla="*/ 0 w 4929809"/>
              <a:gd name="connsiteY0" fmla="*/ 3289852 h 3289852"/>
              <a:gd name="connsiteX1" fmla="*/ 2305878 w 4929809"/>
              <a:gd name="connsiteY1" fmla="*/ 2653747 h 3289852"/>
              <a:gd name="connsiteX2" fmla="*/ 2922104 w 4929809"/>
              <a:gd name="connsiteY2" fmla="*/ 586408 h 3289852"/>
              <a:gd name="connsiteX3" fmla="*/ 4929809 w 4929809"/>
              <a:gd name="connsiteY3" fmla="*/ 0 h 3289852"/>
              <a:gd name="connsiteX0" fmla="*/ 0 w 4929809"/>
              <a:gd name="connsiteY0" fmla="*/ 3289852 h 3289852"/>
              <a:gd name="connsiteX1" fmla="*/ 2305878 w 4929809"/>
              <a:gd name="connsiteY1" fmla="*/ 2653747 h 3289852"/>
              <a:gd name="connsiteX2" fmla="*/ 2922104 w 4929809"/>
              <a:gd name="connsiteY2" fmla="*/ 586408 h 3289852"/>
              <a:gd name="connsiteX3" fmla="*/ 4929809 w 4929809"/>
              <a:gd name="connsiteY3" fmla="*/ 0 h 3289852"/>
              <a:gd name="connsiteX0" fmla="*/ 0 w 4929809"/>
              <a:gd name="connsiteY0" fmla="*/ 3289852 h 3289852"/>
              <a:gd name="connsiteX1" fmla="*/ 2176669 w 4929809"/>
              <a:gd name="connsiteY1" fmla="*/ 2703443 h 3289852"/>
              <a:gd name="connsiteX2" fmla="*/ 2922104 w 4929809"/>
              <a:gd name="connsiteY2" fmla="*/ 586408 h 3289852"/>
              <a:gd name="connsiteX3" fmla="*/ 4929809 w 4929809"/>
              <a:gd name="connsiteY3" fmla="*/ 0 h 3289852"/>
              <a:gd name="connsiteX0" fmla="*/ 0 w 4929809"/>
              <a:gd name="connsiteY0" fmla="*/ 3289852 h 3289852"/>
              <a:gd name="connsiteX1" fmla="*/ 2176669 w 4929809"/>
              <a:gd name="connsiteY1" fmla="*/ 2703443 h 3289852"/>
              <a:gd name="connsiteX2" fmla="*/ 3001617 w 4929809"/>
              <a:gd name="connsiteY2" fmla="*/ 477078 h 3289852"/>
              <a:gd name="connsiteX3" fmla="*/ 4929809 w 4929809"/>
              <a:gd name="connsiteY3" fmla="*/ 0 h 3289852"/>
              <a:gd name="connsiteX0" fmla="*/ 0 w 4929809"/>
              <a:gd name="connsiteY0" fmla="*/ 3289852 h 3289852"/>
              <a:gd name="connsiteX1" fmla="*/ 2176669 w 4929809"/>
              <a:gd name="connsiteY1" fmla="*/ 2703443 h 3289852"/>
              <a:gd name="connsiteX2" fmla="*/ 3401503 w 4929809"/>
              <a:gd name="connsiteY2" fmla="*/ 453555 h 3289852"/>
              <a:gd name="connsiteX3" fmla="*/ 4929809 w 4929809"/>
              <a:gd name="connsiteY3" fmla="*/ 0 h 3289852"/>
              <a:gd name="connsiteX0" fmla="*/ 0 w 4929809"/>
              <a:gd name="connsiteY0" fmla="*/ 3289852 h 3289852"/>
              <a:gd name="connsiteX1" fmla="*/ 1776782 w 4929809"/>
              <a:gd name="connsiteY1" fmla="*/ 2656397 h 3289852"/>
              <a:gd name="connsiteX2" fmla="*/ 3401503 w 4929809"/>
              <a:gd name="connsiteY2" fmla="*/ 453555 h 3289852"/>
              <a:gd name="connsiteX3" fmla="*/ 4929809 w 4929809"/>
              <a:gd name="connsiteY3" fmla="*/ 0 h 3289852"/>
              <a:gd name="connsiteX0" fmla="*/ 0 w 4929809"/>
              <a:gd name="connsiteY0" fmla="*/ 3289852 h 3289852"/>
              <a:gd name="connsiteX1" fmla="*/ 1776782 w 4929809"/>
              <a:gd name="connsiteY1" fmla="*/ 2656397 h 3289852"/>
              <a:gd name="connsiteX2" fmla="*/ 3519117 w 4929809"/>
              <a:gd name="connsiteY2" fmla="*/ 500602 h 3289852"/>
              <a:gd name="connsiteX3" fmla="*/ 4929809 w 4929809"/>
              <a:gd name="connsiteY3" fmla="*/ 0 h 3289852"/>
              <a:gd name="connsiteX0" fmla="*/ 0 w 4929809"/>
              <a:gd name="connsiteY0" fmla="*/ 3289852 h 3289852"/>
              <a:gd name="connsiteX1" fmla="*/ 1776782 w 4929809"/>
              <a:gd name="connsiteY1" fmla="*/ 2656397 h 3289852"/>
              <a:gd name="connsiteX2" fmla="*/ 2966550 w 4929809"/>
              <a:gd name="connsiteY2" fmla="*/ 398666 h 3289852"/>
              <a:gd name="connsiteX3" fmla="*/ 4929809 w 4929809"/>
              <a:gd name="connsiteY3" fmla="*/ 0 h 3289852"/>
              <a:gd name="connsiteX0" fmla="*/ 0 w 4929809"/>
              <a:gd name="connsiteY0" fmla="*/ 3289852 h 3289852"/>
              <a:gd name="connsiteX1" fmla="*/ 2184123 w 4929809"/>
              <a:gd name="connsiteY1" fmla="*/ 2719111 h 3289852"/>
              <a:gd name="connsiteX2" fmla="*/ 2966550 w 4929809"/>
              <a:gd name="connsiteY2" fmla="*/ 398666 h 3289852"/>
              <a:gd name="connsiteX3" fmla="*/ 4929809 w 4929809"/>
              <a:gd name="connsiteY3" fmla="*/ 0 h 3289852"/>
              <a:gd name="connsiteX0" fmla="*/ 0 w 4929809"/>
              <a:gd name="connsiteY0" fmla="*/ 3289852 h 3289852"/>
              <a:gd name="connsiteX1" fmla="*/ 2184123 w 4929809"/>
              <a:gd name="connsiteY1" fmla="*/ 2719111 h 3289852"/>
              <a:gd name="connsiteX2" fmla="*/ 2655866 w 4929809"/>
              <a:gd name="connsiteY2" fmla="*/ 465660 h 3289852"/>
              <a:gd name="connsiteX3" fmla="*/ 4929809 w 4929809"/>
              <a:gd name="connsiteY3" fmla="*/ 0 h 3289852"/>
              <a:gd name="connsiteX0" fmla="*/ 0 w 4929809"/>
              <a:gd name="connsiteY0" fmla="*/ 3289852 h 3289852"/>
              <a:gd name="connsiteX1" fmla="*/ 2184123 w 4929809"/>
              <a:gd name="connsiteY1" fmla="*/ 2719111 h 3289852"/>
              <a:gd name="connsiteX2" fmla="*/ 2655866 w 4929809"/>
              <a:gd name="connsiteY2" fmla="*/ 465660 h 3289852"/>
              <a:gd name="connsiteX3" fmla="*/ 4929809 w 4929809"/>
              <a:gd name="connsiteY3" fmla="*/ 0 h 3289852"/>
              <a:gd name="connsiteX0" fmla="*/ 0 w 4929809"/>
              <a:gd name="connsiteY0" fmla="*/ 3289852 h 3289852"/>
              <a:gd name="connsiteX1" fmla="*/ 2267117 w 4929809"/>
              <a:gd name="connsiteY1" fmla="*/ 2833868 h 3289852"/>
              <a:gd name="connsiteX2" fmla="*/ 2655866 w 4929809"/>
              <a:gd name="connsiteY2" fmla="*/ 465660 h 3289852"/>
              <a:gd name="connsiteX3" fmla="*/ 4929809 w 4929809"/>
              <a:gd name="connsiteY3" fmla="*/ 0 h 3289852"/>
              <a:gd name="connsiteX0" fmla="*/ 0 w 4929809"/>
              <a:gd name="connsiteY0" fmla="*/ 3289852 h 3290833"/>
              <a:gd name="connsiteX1" fmla="*/ 2347069 w 4929809"/>
              <a:gd name="connsiteY1" fmla="*/ 2873479 h 3290833"/>
              <a:gd name="connsiteX2" fmla="*/ 2655866 w 4929809"/>
              <a:gd name="connsiteY2" fmla="*/ 465660 h 3290833"/>
              <a:gd name="connsiteX3" fmla="*/ 4929809 w 4929809"/>
              <a:gd name="connsiteY3" fmla="*/ 0 h 3290833"/>
              <a:gd name="connsiteX0" fmla="*/ 0 w 4929809"/>
              <a:gd name="connsiteY0" fmla="*/ 3289852 h 3289852"/>
              <a:gd name="connsiteX1" fmla="*/ 2347069 w 4929809"/>
              <a:gd name="connsiteY1" fmla="*/ 2873479 h 3289852"/>
              <a:gd name="connsiteX2" fmla="*/ 2551633 w 4929809"/>
              <a:gd name="connsiteY2" fmla="*/ 471292 h 3289852"/>
              <a:gd name="connsiteX3" fmla="*/ 4929809 w 4929809"/>
              <a:gd name="connsiteY3" fmla="*/ 0 h 3289852"/>
              <a:gd name="connsiteX0" fmla="*/ 0 w 4929809"/>
              <a:gd name="connsiteY0" fmla="*/ 3289852 h 3289852"/>
              <a:gd name="connsiteX1" fmla="*/ 2347069 w 4929809"/>
              <a:gd name="connsiteY1" fmla="*/ 2873479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29558 w 4929809"/>
              <a:gd name="connsiteY2" fmla="*/ 460807 h 3289852"/>
              <a:gd name="connsiteX3" fmla="*/ 4929809 w 4929809"/>
              <a:gd name="connsiteY3" fmla="*/ 0 h 3289852"/>
              <a:gd name="connsiteX0" fmla="*/ 0 w 4929809"/>
              <a:gd name="connsiteY0" fmla="*/ 3289852 h 3289852"/>
              <a:gd name="connsiteX1" fmla="*/ 2268130 w 4929809"/>
              <a:gd name="connsiteY1" fmla="*/ 2858917 h 3289852"/>
              <a:gd name="connsiteX2" fmla="*/ 2618937 w 4929809"/>
              <a:gd name="connsiteY2" fmla="*/ 521001 h 3289852"/>
              <a:gd name="connsiteX3" fmla="*/ 4929809 w 4929809"/>
              <a:gd name="connsiteY3" fmla="*/ 0 h 3289852"/>
              <a:gd name="connsiteX0" fmla="*/ 0 w 4929809"/>
              <a:gd name="connsiteY0" fmla="*/ 3289852 h 3289852"/>
              <a:gd name="connsiteX1" fmla="*/ 2187166 w 4929809"/>
              <a:gd name="connsiteY1" fmla="*/ 2794257 h 3289852"/>
              <a:gd name="connsiteX2" fmla="*/ 2618937 w 4929809"/>
              <a:gd name="connsiteY2" fmla="*/ 521001 h 3289852"/>
              <a:gd name="connsiteX3" fmla="*/ 4929809 w 4929809"/>
              <a:gd name="connsiteY3" fmla="*/ 0 h 3289852"/>
              <a:gd name="connsiteX0" fmla="*/ 0 w 4929809"/>
              <a:gd name="connsiteY0" fmla="*/ 3289852 h 3289852"/>
              <a:gd name="connsiteX1" fmla="*/ 2187166 w 4929809"/>
              <a:gd name="connsiteY1" fmla="*/ 2794257 h 3289852"/>
              <a:gd name="connsiteX2" fmla="*/ 2735823 w 4929809"/>
              <a:gd name="connsiteY2" fmla="*/ 505273 h 3289852"/>
              <a:gd name="connsiteX3" fmla="*/ 4929809 w 4929809"/>
              <a:gd name="connsiteY3" fmla="*/ 0 h 3289852"/>
              <a:gd name="connsiteX0" fmla="*/ 0 w 4929809"/>
              <a:gd name="connsiteY0" fmla="*/ 3289852 h 3289852"/>
              <a:gd name="connsiteX1" fmla="*/ 2187166 w 4929809"/>
              <a:gd name="connsiteY1" fmla="*/ 2794257 h 3289852"/>
              <a:gd name="connsiteX2" fmla="*/ 2800087 w 4929809"/>
              <a:gd name="connsiteY2" fmla="*/ 479834 h 3289852"/>
              <a:gd name="connsiteX3" fmla="*/ 4929809 w 4929809"/>
              <a:gd name="connsiteY3" fmla="*/ 0 h 3289852"/>
            </a:gdLst>
            <a:ahLst/>
            <a:cxnLst>
              <a:cxn ang="0">
                <a:pos x="connsiteX0" y="connsiteY0"/>
              </a:cxn>
              <a:cxn ang="0">
                <a:pos x="connsiteX1" y="connsiteY1"/>
              </a:cxn>
              <a:cxn ang="0">
                <a:pos x="connsiteX2" y="connsiteY2"/>
              </a:cxn>
              <a:cxn ang="0">
                <a:pos x="connsiteX3" y="connsiteY3"/>
              </a:cxn>
            </a:cxnLst>
            <a:rect l="l" t="t" r="r" b="b"/>
            <a:pathLst>
              <a:path w="4929809" h="3289852">
                <a:moveTo>
                  <a:pt x="0" y="3289852"/>
                </a:moveTo>
                <a:cubicBezTo>
                  <a:pt x="1169504" y="3279085"/>
                  <a:pt x="1720485" y="3262593"/>
                  <a:pt x="2187166" y="2794257"/>
                </a:cubicBezTo>
                <a:cubicBezTo>
                  <a:pt x="2653847" y="2325921"/>
                  <a:pt x="2342980" y="945543"/>
                  <a:pt x="2800087" y="479834"/>
                </a:cubicBezTo>
                <a:cubicBezTo>
                  <a:pt x="3257194" y="14125"/>
                  <a:pt x="4240696" y="19878"/>
                  <a:pt x="4929809" y="0"/>
                </a:cubicBez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20030625">
            <a:off x="4627423" y="2754462"/>
            <a:ext cx="4050702" cy="846730"/>
          </a:xfrm>
          <a:prstGeom prst="rect">
            <a:avLst/>
          </a:prstGeom>
          <a:gradFill flip="none" rotWithShape="1">
            <a:gsLst>
              <a:gs pos="0">
                <a:schemeClr val="accent6">
                  <a:alpha val="50000"/>
                </a:schemeClr>
              </a:gs>
              <a:gs pos="25000">
                <a:schemeClr val="accent6">
                  <a:alpha val="25000"/>
                </a:schemeClr>
              </a:gs>
              <a:gs pos="100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rot="20030625" flipV="1">
            <a:off x="5000679" y="3514482"/>
            <a:ext cx="4050702" cy="846730"/>
          </a:xfrm>
          <a:prstGeom prst="rect">
            <a:avLst/>
          </a:prstGeom>
          <a:gradFill flip="none" rotWithShape="1">
            <a:gsLst>
              <a:gs pos="0">
                <a:schemeClr val="accent4">
                  <a:alpha val="50000"/>
                </a:schemeClr>
              </a:gs>
              <a:gs pos="25000">
                <a:schemeClr val="accent4">
                  <a:alpha val="25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20030625">
            <a:off x="64445" y="2780954"/>
            <a:ext cx="4050702" cy="846730"/>
          </a:xfrm>
          <a:prstGeom prst="rect">
            <a:avLst/>
          </a:prstGeom>
          <a:gradFill flip="none" rotWithShape="1">
            <a:gsLst>
              <a:gs pos="0">
                <a:schemeClr val="accent6">
                  <a:alpha val="50000"/>
                </a:schemeClr>
              </a:gs>
              <a:gs pos="75000">
                <a:schemeClr val="accent6">
                  <a:alpha val="25000"/>
                </a:schemeClr>
              </a:gs>
              <a:gs pos="100000">
                <a:schemeClr val="accent6">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20030625" flipV="1">
            <a:off x="437701" y="3540974"/>
            <a:ext cx="4050702" cy="846730"/>
          </a:xfrm>
          <a:prstGeom prst="rect">
            <a:avLst/>
          </a:prstGeom>
          <a:gradFill flip="none" rotWithShape="1">
            <a:gsLst>
              <a:gs pos="0">
                <a:schemeClr val="accent4">
                  <a:alpha val="50000"/>
                </a:schemeClr>
              </a:gs>
              <a:gs pos="75000">
                <a:schemeClr val="accent4">
                  <a:alpha val="25000"/>
                </a:schemeClr>
              </a:gs>
              <a:gs pos="10000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744656" y="2330212"/>
            <a:ext cx="0" cy="281940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16056" y="4921012"/>
            <a:ext cx="342900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07634" y="2303720"/>
            <a:ext cx="0" cy="281940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079034" y="4894520"/>
            <a:ext cx="3429000" cy="0"/>
          </a:xfrm>
          <a:prstGeom prst="line">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1005" y="452718"/>
            <a:ext cx="8458188" cy="1400530"/>
          </a:xfrm>
        </p:spPr>
        <p:txBody>
          <a:bodyPr>
            <a:normAutofit/>
          </a:bodyPr>
          <a:lstStyle/>
          <a:p>
            <a:r>
              <a:rPr lang="en-US" dirty="0"/>
              <a:t>Logistic Regression – Sigmoid and Probability</a:t>
            </a:r>
          </a:p>
        </p:txBody>
      </p:sp>
      <p:sp>
        <p:nvSpPr>
          <p:cNvPr id="10" name="TextBox 9"/>
          <p:cNvSpPr txBox="1"/>
          <p:nvPr/>
        </p:nvSpPr>
        <p:spPr>
          <a:xfrm>
            <a:off x="516056" y="2177812"/>
            <a:ext cx="288862" cy="369332"/>
          </a:xfrm>
          <a:prstGeom prst="rect">
            <a:avLst/>
          </a:prstGeom>
          <a:noFill/>
        </p:spPr>
        <p:txBody>
          <a:bodyPr wrap="none" rtlCol="0">
            <a:spAutoFit/>
          </a:bodyPr>
          <a:lstStyle/>
          <a:p>
            <a:r>
              <a:rPr lang="en-US" dirty="0"/>
              <a:t>y</a:t>
            </a:r>
          </a:p>
        </p:txBody>
      </p:sp>
      <p:sp>
        <p:nvSpPr>
          <p:cNvPr id="11" name="TextBox 10"/>
          <p:cNvSpPr txBox="1"/>
          <p:nvPr/>
        </p:nvSpPr>
        <p:spPr>
          <a:xfrm>
            <a:off x="3737204" y="4844812"/>
            <a:ext cx="284052" cy="369332"/>
          </a:xfrm>
          <a:prstGeom prst="rect">
            <a:avLst/>
          </a:prstGeom>
          <a:noFill/>
        </p:spPr>
        <p:txBody>
          <a:bodyPr wrap="none" rtlCol="0">
            <a:spAutoFit/>
          </a:bodyPr>
          <a:lstStyle/>
          <a:p>
            <a:r>
              <a:rPr lang="en-US" dirty="0"/>
              <a:t>x</a:t>
            </a:r>
          </a:p>
        </p:txBody>
      </p:sp>
      <p:sp>
        <p:nvSpPr>
          <p:cNvPr id="12" name="Oval 11"/>
          <p:cNvSpPr/>
          <p:nvPr/>
        </p:nvSpPr>
        <p:spPr>
          <a:xfrm rot="21227741">
            <a:off x="1488910" y="4170781"/>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21227741">
            <a:off x="1574535" y="3548281"/>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227741">
            <a:off x="1951041" y="4043893"/>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1227741">
            <a:off x="2222658" y="3558778"/>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21227741">
            <a:off x="2002629" y="3255764"/>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21227741">
            <a:off x="2380772" y="3061357"/>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21227741">
            <a:off x="1536858" y="3910579"/>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21227741">
            <a:off x="2524756" y="3828226"/>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21227741">
            <a:off x="2810674" y="3490548"/>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rot="21227741">
            <a:off x="2743695" y="3021904"/>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5079034" y="2151320"/>
            <a:ext cx="288862" cy="369332"/>
          </a:xfrm>
          <a:prstGeom prst="rect">
            <a:avLst/>
          </a:prstGeom>
          <a:noFill/>
        </p:spPr>
        <p:txBody>
          <a:bodyPr wrap="none" rtlCol="0">
            <a:spAutoFit/>
          </a:bodyPr>
          <a:lstStyle/>
          <a:p>
            <a:r>
              <a:rPr lang="en-US" dirty="0"/>
              <a:t>y</a:t>
            </a:r>
          </a:p>
        </p:txBody>
      </p:sp>
      <p:sp>
        <p:nvSpPr>
          <p:cNvPr id="43" name="TextBox 42"/>
          <p:cNvSpPr txBox="1"/>
          <p:nvPr/>
        </p:nvSpPr>
        <p:spPr>
          <a:xfrm>
            <a:off x="8300182" y="4818320"/>
            <a:ext cx="284052" cy="369332"/>
          </a:xfrm>
          <a:prstGeom prst="rect">
            <a:avLst/>
          </a:prstGeom>
          <a:noFill/>
        </p:spPr>
        <p:txBody>
          <a:bodyPr wrap="none" rtlCol="0">
            <a:spAutoFit/>
          </a:bodyPr>
          <a:lstStyle/>
          <a:p>
            <a:r>
              <a:rPr lang="en-US" dirty="0"/>
              <a:t>x</a:t>
            </a:r>
          </a:p>
        </p:txBody>
      </p:sp>
      <p:sp>
        <p:nvSpPr>
          <p:cNvPr id="45" name="Oval 44"/>
          <p:cNvSpPr/>
          <p:nvPr/>
        </p:nvSpPr>
        <p:spPr>
          <a:xfrm rot="21227741">
            <a:off x="6051888" y="4144289"/>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1227741">
            <a:off x="6553424" y="3709780"/>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1227741">
            <a:off x="6514019" y="4017401"/>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1227741">
            <a:off x="6598548" y="3532286"/>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1227741">
            <a:off x="6565607" y="3229272"/>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1227741">
            <a:off x="6943750" y="3034865"/>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1227741">
            <a:off x="6330197" y="3884087"/>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1227741">
            <a:off x="6962688" y="3430845"/>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1227741">
            <a:off x="7404258" y="3670458"/>
            <a:ext cx="60262" cy="6026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1227741">
            <a:off x="7306673" y="2995412"/>
            <a:ext cx="60262" cy="6026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5222" y="5334000"/>
            <a:ext cx="438240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Classes have very little overlap</a:t>
            </a:r>
          </a:p>
          <a:p>
            <a:pPr marL="285750" indent="-285750">
              <a:buFont typeface="Arial" panose="020B0604020202020204" pitchFamily="34" charset="0"/>
              <a:buChar char="•"/>
            </a:pPr>
            <a:r>
              <a:rPr lang="en-US" dirty="0"/>
              <a:t>Learned logistic weight is high</a:t>
            </a:r>
          </a:p>
          <a:p>
            <a:pPr marL="285750" indent="-285750">
              <a:buFont typeface="Arial" panose="020B0604020202020204" pitchFamily="34" charset="0"/>
              <a:buChar char="•"/>
            </a:pPr>
            <a:r>
              <a:rPr lang="en-US" dirty="0"/>
              <a:t>Probability (confidence) of class </a:t>
            </a:r>
            <a:r>
              <a:rPr lang="en-US"/>
              <a:t>label becomes </a:t>
            </a:r>
            <a:r>
              <a:rPr lang="en-US" dirty="0"/>
              <a:t>high </a:t>
            </a:r>
            <a:r>
              <a:rPr lang="en-US"/>
              <a:t>quickly from </a:t>
            </a:r>
            <a:r>
              <a:rPr lang="en-US" dirty="0"/>
              <a:t>the boundary line</a:t>
            </a:r>
          </a:p>
        </p:txBody>
      </p:sp>
      <p:sp>
        <p:nvSpPr>
          <p:cNvPr id="56" name="TextBox 55"/>
          <p:cNvSpPr txBox="1"/>
          <p:nvPr/>
        </p:nvSpPr>
        <p:spPr>
          <a:xfrm>
            <a:off x="4648200" y="5333999"/>
            <a:ext cx="438240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Classes are heavily overlapped</a:t>
            </a:r>
          </a:p>
          <a:p>
            <a:pPr marL="285750" indent="-285750">
              <a:buFont typeface="Arial" panose="020B0604020202020204" pitchFamily="34" charset="0"/>
              <a:buChar char="•"/>
            </a:pPr>
            <a:r>
              <a:rPr lang="en-US" dirty="0"/>
              <a:t>Learned logistic weight is low</a:t>
            </a:r>
          </a:p>
          <a:p>
            <a:pPr marL="285750" indent="-285750">
              <a:buFont typeface="Arial" panose="020B0604020202020204" pitchFamily="34" charset="0"/>
              <a:buChar char="•"/>
            </a:pPr>
            <a:r>
              <a:rPr lang="en-US" dirty="0"/>
              <a:t>Probability of class is low </a:t>
            </a:r>
            <a:r>
              <a:rPr lang="en-US"/>
              <a:t>even some distance from </a:t>
            </a:r>
            <a:r>
              <a:rPr lang="en-US" dirty="0"/>
              <a:t>the boundary line</a:t>
            </a:r>
          </a:p>
        </p:txBody>
      </p:sp>
      <p:sp>
        <p:nvSpPr>
          <p:cNvPr id="58" name="Rectangle 57"/>
          <p:cNvSpPr/>
          <p:nvPr/>
        </p:nvSpPr>
        <p:spPr>
          <a:xfrm>
            <a:off x="3522849" y="1600200"/>
            <a:ext cx="2072042" cy="152401"/>
          </a:xfrm>
          <a:prstGeom prst="rect">
            <a:avLst/>
          </a:prstGeom>
          <a:gradFill flip="none" rotWithShape="1">
            <a:gsLst>
              <a:gs pos="0">
                <a:schemeClr val="tx1">
                  <a:alpha val="50000"/>
                </a:schemeClr>
              </a:gs>
              <a:gs pos="50000">
                <a:schemeClr val="tx1">
                  <a:alpha val="25000"/>
                </a:schemeClr>
              </a:gs>
              <a:gs pos="100000">
                <a:schemeClr val="tx1">
                  <a:alpha val="0"/>
                </a:schemeClr>
              </a:gs>
            </a:gsLst>
            <a:lin ang="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3496528" y="1371600"/>
            <a:ext cx="2124684" cy="276999"/>
          </a:xfrm>
          <a:prstGeom prst="rect">
            <a:avLst/>
          </a:prstGeom>
          <a:noFill/>
        </p:spPr>
        <p:txBody>
          <a:bodyPr wrap="none" rtlCol="0">
            <a:spAutoFit/>
          </a:bodyPr>
          <a:lstStyle/>
          <a:p>
            <a:pPr algn="ctr"/>
            <a:r>
              <a:rPr lang="en-US" sz="1200" b="1" dirty="0"/>
              <a:t>Confidence of predicted labels</a:t>
            </a:r>
          </a:p>
        </p:txBody>
      </p:sp>
      <p:sp>
        <p:nvSpPr>
          <p:cNvPr id="64" name="TextBox 63"/>
          <p:cNvSpPr txBox="1"/>
          <p:nvPr/>
        </p:nvSpPr>
        <p:spPr>
          <a:xfrm>
            <a:off x="3455902" y="1533525"/>
            <a:ext cx="444352" cy="261610"/>
          </a:xfrm>
          <a:prstGeom prst="rect">
            <a:avLst/>
          </a:prstGeom>
          <a:noFill/>
        </p:spPr>
        <p:txBody>
          <a:bodyPr wrap="none" rtlCol="0">
            <a:spAutoFit/>
          </a:bodyPr>
          <a:lstStyle/>
          <a:p>
            <a:r>
              <a:rPr lang="en-US" sz="1100" dirty="0">
                <a:solidFill>
                  <a:schemeClr val="bg1"/>
                </a:solidFill>
              </a:rPr>
              <a:t>High</a:t>
            </a:r>
          </a:p>
        </p:txBody>
      </p:sp>
      <p:sp>
        <p:nvSpPr>
          <p:cNvPr id="65" name="TextBox 64"/>
          <p:cNvSpPr txBox="1"/>
          <p:nvPr/>
        </p:nvSpPr>
        <p:spPr>
          <a:xfrm>
            <a:off x="5208502" y="1533525"/>
            <a:ext cx="418704" cy="261610"/>
          </a:xfrm>
          <a:prstGeom prst="rect">
            <a:avLst/>
          </a:prstGeom>
          <a:noFill/>
        </p:spPr>
        <p:txBody>
          <a:bodyPr wrap="none" rtlCol="0">
            <a:spAutoFit/>
          </a:bodyPr>
          <a:lstStyle/>
          <a:p>
            <a:r>
              <a:rPr lang="en-US" sz="1100" dirty="0"/>
              <a:t>Low</a:t>
            </a:r>
          </a:p>
        </p:txBody>
      </p:sp>
      <p:cxnSp>
        <p:nvCxnSpPr>
          <p:cNvPr id="68" name="Straight Connector 67"/>
          <p:cNvCxnSpPr/>
          <p:nvPr/>
        </p:nvCxnSpPr>
        <p:spPr>
          <a:xfrm>
            <a:off x="4572000" y="1905000"/>
            <a:ext cx="0" cy="480060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92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30"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31"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2"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3"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4"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Picture 3" descr="A close up of a logo&#10;&#10;Description automatically generated">
            <a:extLst>
              <a:ext uri="{FF2B5EF4-FFF2-40B4-BE49-F238E27FC236}">
                <a16:creationId xmlns:a16="http://schemas.microsoft.com/office/drawing/2014/main" id="{D235B166-0339-480E-8F56-658DFE438C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593" y="640081"/>
            <a:ext cx="3756650" cy="3291844"/>
          </a:xfrm>
          <a:prstGeom prst="rect">
            <a:avLst/>
          </a:prstGeom>
          <a:effectLst/>
        </p:spPr>
      </p:pic>
      <p:sp>
        <p:nvSpPr>
          <p:cNvPr id="38"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D2227-E17C-4C09-9158-83824E6C7FA6}"/>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r>
              <a:rPr lang="en-US" sz="4200" b="0" i="0" kern="1200">
                <a:solidFill>
                  <a:srgbClr val="EBEBEB"/>
                </a:solidFill>
                <a:latin typeface="+mj-lt"/>
                <a:ea typeface="+mj-ea"/>
                <a:cs typeface="+mj-cs"/>
              </a:rPr>
              <a:t>Clustering</a:t>
            </a:r>
          </a:p>
        </p:txBody>
      </p:sp>
      <p:sp>
        <p:nvSpPr>
          <p:cNvPr id="26" name="TextBox 25">
            <a:extLst>
              <a:ext uri="{FF2B5EF4-FFF2-40B4-BE49-F238E27FC236}">
                <a16:creationId xmlns:a16="http://schemas.microsoft.com/office/drawing/2014/main" id="{BD69A90D-A9A3-4933-BFCF-B8BD2A22CF79}"/>
              </a:ext>
            </a:extLst>
          </p:cNvPr>
          <p:cNvSpPr txBox="1"/>
          <p:nvPr/>
        </p:nvSpPr>
        <p:spPr>
          <a:xfrm>
            <a:off x="632351" y="5799464"/>
            <a:ext cx="6601028" cy="646331"/>
          </a:xfrm>
          <a:prstGeom prst="rect">
            <a:avLst/>
          </a:prstGeom>
          <a:noFill/>
        </p:spPr>
        <p:txBody>
          <a:bodyPr wrap="square" rtlCol="0">
            <a:spAutoFit/>
          </a:bodyPr>
          <a:lstStyle/>
          <a:p>
            <a:r>
              <a:rPr lang="en-US" dirty="0">
                <a:solidFill>
                  <a:schemeClr val="bg2"/>
                </a:solidFill>
              </a:rPr>
              <a:t>Do our points form clusters (i.e. groups where points are close together)? </a:t>
            </a:r>
          </a:p>
        </p:txBody>
      </p:sp>
    </p:spTree>
    <p:extLst>
      <p:ext uri="{BB962C8B-B14F-4D97-AF65-F5344CB8AC3E}">
        <p14:creationId xmlns:p14="http://schemas.microsoft.com/office/powerpoint/2010/main" val="3061794318"/>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Clustering</a:t>
            </a:r>
          </a:p>
        </p:txBody>
      </p:sp>
      <p:sp>
        <p:nvSpPr>
          <p:cNvPr id="20"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5D68BC3C-5D18-41A6-881D-0370716F7F09}"/>
              </a:ext>
            </a:extLst>
          </p:cNvPr>
          <p:cNvGraphicFramePr>
            <a:graphicFrameLocks noGrp="1"/>
          </p:cNvGraphicFramePr>
          <p:nvPr>
            <p:ph idx="1"/>
            <p:extLst>
              <p:ext uri="{D42A27DB-BD31-4B8C-83A1-F6EECF244321}">
                <p14:modId xmlns:p14="http://schemas.microsoft.com/office/powerpoint/2010/main" val="3823593522"/>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36325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t>
            </a:r>
            <a:r>
              <a:rPr lang="en-US" dirty="0" err="1"/>
              <a:t>Colaboratory</a:t>
            </a:r>
            <a:endParaRPr lang="en-US" dirty="0"/>
          </a:p>
        </p:txBody>
      </p:sp>
      <p:sp>
        <p:nvSpPr>
          <p:cNvPr id="3" name="Content Placeholder 2"/>
          <p:cNvSpPr>
            <a:spLocks noGrp="1"/>
          </p:cNvSpPr>
          <p:nvPr>
            <p:ph idx="1"/>
          </p:nvPr>
        </p:nvSpPr>
        <p:spPr>
          <a:xfrm>
            <a:off x="827484" y="2052919"/>
            <a:ext cx="8011716" cy="4195481"/>
          </a:xfrm>
        </p:spPr>
        <p:txBody>
          <a:bodyPr>
            <a:normAutofit/>
          </a:bodyPr>
          <a:lstStyle/>
          <a:p>
            <a:r>
              <a:rPr lang="en-US" sz="2000" dirty="0"/>
              <a:t>This workshop will use Google </a:t>
            </a:r>
            <a:r>
              <a:rPr lang="en-US" sz="2000" dirty="0" err="1"/>
              <a:t>Colab</a:t>
            </a:r>
            <a:r>
              <a:rPr lang="en-US" sz="2000" dirty="0"/>
              <a:t> to run notebooks for code demonstrations and exercises</a:t>
            </a:r>
          </a:p>
          <a:p>
            <a:r>
              <a:rPr lang="en-US" sz="2000" dirty="0"/>
              <a:t>Slides and the notebooks for the workshop can be found at </a:t>
            </a:r>
            <a:r>
              <a:rPr lang="en-US" sz="2000" dirty="0">
                <a:latin typeface="Consolas" panose="020B0609020204030204" pitchFamily="49" charset="0"/>
                <a:hlinkClick r:id="rId2"/>
              </a:rPr>
              <a:t>https://github.com/paulc00/ML-Intro</a:t>
            </a:r>
            <a:endParaRPr lang="en-US" sz="2000" dirty="0">
              <a:latin typeface="Consolas" panose="020B0609020204030204" pitchFamily="49" charset="0"/>
            </a:endParaRPr>
          </a:p>
          <a:p>
            <a:r>
              <a:rPr lang="en-US" sz="2000" dirty="0"/>
              <a:t>In the README for that repository, you can click </a:t>
            </a:r>
            <a:br>
              <a:rPr lang="en-US" sz="2000" dirty="0"/>
            </a:br>
            <a:r>
              <a:rPr lang="en-US" sz="2000" dirty="0"/>
              <a:t> wherever you see it to open the corresponding notebook in Google </a:t>
            </a:r>
            <a:r>
              <a:rPr lang="en-US" sz="2000" dirty="0" err="1"/>
              <a:t>Colab</a:t>
            </a:r>
            <a:r>
              <a:rPr lang="en-US" sz="2000" dirty="0"/>
              <a:t>.</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4191000"/>
            <a:ext cx="1114425" cy="190500"/>
          </a:xfrm>
          <a:prstGeom prst="rect">
            <a:avLst/>
          </a:prstGeom>
        </p:spPr>
      </p:pic>
    </p:spTree>
    <p:extLst>
      <p:ext uri="{BB962C8B-B14F-4D97-AF65-F5344CB8AC3E}">
        <p14:creationId xmlns:p14="http://schemas.microsoft.com/office/powerpoint/2010/main" val="1223110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K-Means Clustering</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98610755-3E6A-49C2-B19B-C93CEAE635EF}"/>
              </a:ext>
            </a:extLst>
          </p:cNvPr>
          <p:cNvGraphicFramePr>
            <a:graphicFrameLocks noGrp="1"/>
          </p:cNvGraphicFramePr>
          <p:nvPr>
            <p:ph idx="1"/>
            <p:extLst>
              <p:ext uri="{D42A27DB-BD31-4B8C-83A1-F6EECF244321}">
                <p14:modId xmlns:p14="http://schemas.microsoft.com/office/powerpoint/2010/main" val="4195115180"/>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1769977"/>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4359202" y="3595971"/>
            <a:ext cx="152400" cy="152400"/>
            <a:chOff x="5372100" y="3237133"/>
            <a:chExt cx="152400" cy="152400"/>
          </a:xfrm>
        </p:grpSpPr>
        <p:cxnSp>
          <p:nvCxnSpPr>
            <p:cNvPr id="33" name="Straight Connector 32"/>
            <p:cNvCxnSpPr/>
            <p:nvPr/>
          </p:nvCxnSpPr>
          <p:spPr>
            <a:xfrm>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3611531" y="3423166"/>
            <a:ext cx="152400" cy="152400"/>
            <a:chOff x="5372100" y="3237133"/>
            <a:chExt cx="152400" cy="152400"/>
          </a:xfrm>
        </p:grpSpPr>
        <p:cxnSp>
          <p:nvCxnSpPr>
            <p:cNvPr id="38" name="Straight Connector 37"/>
            <p:cNvCxnSpPr/>
            <p:nvPr/>
          </p:nvCxnSpPr>
          <p:spPr>
            <a:xfrm>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381500" y="2834465"/>
            <a:ext cx="152400" cy="152400"/>
            <a:chOff x="5372100" y="3237133"/>
            <a:chExt cx="152400" cy="152400"/>
          </a:xfrm>
        </p:grpSpPr>
        <p:cxnSp>
          <p:nvCxnSpPr>
            <p:cNvPr id="41" name="Straight Connector 40"/>
            <p:cNvCxnSpPr/>
            <p:nvPr/>
          </p:nvCxnSpPr>
          <p:spPr>
            <a:xfrm>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5400000">
              <a:off x="5372100" y="3313333"/>
              <a:ext cx="1524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K-Means </a:t>
            </a:r>
            <a:r>
              <a:rPr lang="en-US" dirty="0"/>
              <a:t>Clustering</a:t>
            </a:r>
          </a:p>
        </p:txBody>
      </p:sp>
      <p:cxnSp>
        <p:nvCxnSpPr>
          <p:cNvPr id="3" name="Straight Connector 2"/>
          <p:cNvCxnSpPr/>
          <p:nvPr/>
        </p:nvCxnSpPr>
        <p:spPr>
          <a:xfrm>
            <a:off x="2590800" y="1981200"/>
            <a:ext cx="0" cy="28194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362200" y="4572000"/>
            <a:ext cx="3429000" cy="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362200" y="1828800"/>
            <a:ext cx="288862" cy="369332"/>
          </a:xfrm>
          <a:prstGeom prst="rect">
            <a:avLst/>
          </a:prstGeom>
          <a:noFill/>
        </p:spPr>
        <p:txBody>
          <a:bodyPr wrap="none" rtlCol="0">
            <a:spAutoFit/>
          </a:bodyPr>
          <a:lstStyle/>
          <a:p>
            <a:r>
              <a:rPr lang="en-US" dirty="0"/>
              <a:t>y</a:t>
            </a:r>
          </a:p>
        </p:txBody>
      </p:sp>
      <p:sp>
        <p:nvSpPr>
          <p:cNvPr id="11" name="TextBox 10"/>
          <p:cNvSpPr txBox="1"/>
          <p:nvPr/>
        </p:nvSpPr>
        <p:spPr>
          <a:xfrm>
            <a:off x="5583348" y="4495800"/>
            <a:ext cx="284052" cy="369332"/>
          </a:xfrm>
          <a:prstGeom prst="rect">
            <a:avLst/>
          </a:prstGeom>
          <a:noFill/>
        </p:spPr>
        <p:txBody>
          <a:bodyPr wrap="none" rtlCol="0">
            <a:spAutoFit/>
          </a:bodyPr>
          <a:lstStyle/>
          <a:p>
            <a:r>
              <a:rPr lang="en-US" dirty="0"/>
              <a:t>x</a:t>
            </a:r>
          </a:p>
        </p:txBody>
      </p:sp>
      <p:sp>
        <p:nvSpPr>
          <p:cNvPr id="22" name="TextBox 21"/>
          <p:cNvSpPr txBox="1"/>
          <p:nvPr/>
        </p:nvSpPr>
        <p:spPr>
          <a:xfrm>
            <a:off x="890486" y="4953000"/>
            <a:ext cx="6601028" cy="369332"/>
          </a:xfrm>
          <a:prstGeom prst="rect">
            <a:avLst/>
          </a:prstGeom>
          <a:noFill/>
        </p:spPr>
        <p:txBody>
          <a:bodyPr wrap="square" rtlCol="0">
            <a:spAutoFit/>
          </a:bodyPr>
          <a:lstStyle/>
          <a:p>
            <a:r>
              <a:rPr lang="en-US" dirty="0"/>
              <a:t>Centroids end up at the center of clusters </a:t>
            </a:r>
            <a:r>
              <a:rPr lang="en-US"/>
              <a:t>of similar </a:t>
            </a:r>
            <a:r>
              <a:rPr lang="en-US" dirty="0"/>
              <a:t>observations</a:t>
            </a:r>
          </a:p>
        </p:txBody>
      </p:sp>
      <p:grpSp>
        <p:nvGrpSpPr>
          <p:cNvPr id="9" name="Group 8"/>
          <p:cNvGrpSpPr/>
          <p:nvPr/>
        </p:nvGrpSpPr>
        <p:grpSpPr>
          <a:xfrm>
            <a:off x="3886200" y="2590800"/>
            <a:ext cx="1143000" cy="639731"/>
            <a:chOff x="3886200" y="2590800"/>
            <a:chExt cx="1143000" cy="639731"/>
          </a:xfrm>
        </p:grpSpPr>
        <p:sp>
          <p:nvSpPr>
            <p:cNvPr id="16" name="Oval 15"/>
            <p:cNvSpPr/>
            <p:nvPr/>
          </p:nvSpPr>
          <p:spPr>
            <a:xfrm>
              <a:off x="4114800" y="2987738"/>
              <a:ext cx="60262" cy="602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283138" y="2743200"/>
              <a:ext cx="60262" cy="602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648200" y="2743200"/>
              <a:ext cx="60262" cy="602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419600" y="2971800"/>
              <a:ext cx="60262" cy="602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784662" y="2971800"/>
              <a:ext cx="60262" cy="60262"/>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886200" y="2590800"/>
              <a:ext cx="1143000" cy="639731"/>
            </a:xfrm>
            <a:prstGeom prst="ellipse">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4100471" y="3261040"/>
            <a:ext cx="669862" cy="822262"/>
            <a:chOff x="4283138" y="3292538"/>
            <a:chExt cx="669862" cy="822262"/>
          </a:xfrm>
        </p:grpSpPr>
        <p:sp>
          <p:nvSpPr>
            <p:cNvPr id="19" name="Oval 18"/>
            <p:cNvSpPr/>
            <p:nvPr/>
          </p:nvSpPr>
          <p:spPr>
            <a:xfrm>
              <a:off x="4343400" y="3673538"/>
              <a:ext cx="60262" cy="602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664138" y="3368738"/>
              <a:ext cx="60262" cy="602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79862" y="3902138"/>
              <a:ext cx="60262" cy="602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800600" y="3597338"/>
              <a:ext cx="60262" cy="6026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283138" y="3292538"/>
              <a:ext cx="669862" cy="822262"/>
            </a:xfrm>
            <a:prstGeom prst="ellipse">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276600" y="2991632"/>
            <a:ext cx="822262" cy="1015469"/>
            <a:chOff x="3124200" y="3023130"/>
            <a:chExt cx="822262" cy="1015469"/>
          </a:xfrm>
        </p:grpSpPr>
        <p:sp>
          <p:nvSpPr>
            <p:cNvPr id="12" name="Oval 11"/>
            <p:cNvSpPr/>
            <p:nvPr/>
          </p:nvSpPr>
          <p:spPr>
            <a:xfrm>
              <a:off x="3276600" y="3749738"/>
              <a:ext cx="60262" cy="6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429000" y="3140138"/>
              <a:ext cx="60262" cy="6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749738" y="3673538"/>
              <a:ext cx="60262" cy="6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733800" y="3200400"/>
              <a:ext cx="60262" cy="6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581400" y="3521138"/>
              <a:ext cx="60262" cy="6026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124200" y="3023130"/>
              <a:ext cx="822262" cy="1015469"/>
            </a:xfrm>
            <a:prstGeom prst="ellipse">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4347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a:t>
            </a:r>
          </a:p>
        </p:txBody>
      </p:sp>
      <p:sp>
        <p:nvSpPr>
          <p:cNvPr id="8" name="Content Placeholder 7"/>
          <p:cNvSpPr>
            <a:spLocks noGrp="1"/>
          </p:cNvSpPr>
          <p:nvPr>
            <p:ph idx="1"/>
          </p:nvPr>
        </p:nvSpPr>
        <p:spPr/>
        <p:txBody>
          <a:bodyPr>
            <a:normAutofit/>
          </a:bodyPr>
          <a:lstStyle/>
          <a:p>
            <a:r>
              <a:rPr lang="en-US" dirty="0"/>
              <a:t>Can be applied to both regression and </a:t>
            </a:r>
            <a:r>
              <a:rPr lang="en-US"/>
              <a:t>classification problems</a:t>
            </a:r>
            <a:endParaRPr lang="en-US" dirty="0"/>
          </a:p>
          <a:p>
            <a:r>
              <a:rPr lang="en-US" dirty="0"/>
              <a:t>Internal nodes: split the tree around a value of an attribute (e.g. weight &lt;= 140lbs)</a:t>
            </a:r>
          </a:p>
          <a:p>
            <a:endParaRPr lang="en-US" dirty="0"/>
          </a:p>
          <a:p>
            <a:r>
              <a:rPr lang="en-US" dirty="0"/>
              <a:t> Leaf </a:t>
            </a:r>
            <a:r>
              <a:rPr lang="en-US"/>
              <a:t>(terminal</a:t>
            </a:r>
            <a:r>
              <a:rPr lang="en-US" dirty="0"/>
              <a:t>) nodes</a:t>
            </a:r>
            <a:r>
              <a:rPr lang="en-US"/>
              <a:t>: mean </a:t>
            </a:r>
            <a:r>
              <a:rPr lang="en-US" dirty="0"/>
              <a:t>response (label value) for observations falling there. (e.g. height = 5’0”)</a:t>
            </a:r>
          </a:p>
          <a:p>
            <a:endParaRPr lang="en-US" dirty="0"/>
          </a:p>
          <a:p>
            <a:r>
              <a:rPr lang="en-US" dirty="0"/>
              <a:t>Very easy to explain but lower predictive accuracy than other regression and </a:t>
            </a:r>
            <a:r>
              <a:rPr lang="en-US"/>
              <a:t>classification methods</a:t>
            </a:r>
            <a:endParaRPr lang="en-US" dirty="0"/>
          </a:p>
        </p:txBody>
      </p:sp>
      <p:grpSp>
        <p:nvGrpSpPr>
          <p:cNvPr id="24" name="Group 23"/>
          <p:cNvGrpSpPr/>
          <p:nvPr/>
        </p:nvGrpSpPr>
        <p:grpSpPr>
          <a:xfrm>
            <a:off x="7924800" y="2886078"/>
            <a:ext cx="685802" cy="628650"/>
            <a:chOff x="9477378" y="1905000"/>
            <a:chExt cx="685802" cy="628650"/>
          </a:xfrm>
        </p:grpSpPr>
        <p:grpSp>
          <p:nvGrpSpPr>
            <p:cNvPr id="15" name="Group 14"/>
            <p:cNvGrpSpPr/>
            <p:nvPr/>
          </p:nvGrpSpPr>
          <p:grpSpPr>
            <a:xfrm>
              <a:off x="9477378" y="1905000"/>
              <a:ext cx="457202" cy="381000"/>
              <a:chOff x="-1066801" y="228600"/>
              <a:chExt cx="914401" cy="838200"/>
            </a:xfrm>
          </p:grpSpPr>
          <p:cxnSp>
            <p:nvCxnSpPr>
              <p:cNvPr id="12" name="Elbow Connector 11"/>
              <p:cNvCxnSpPr/>
              <p:nvPr/>
            </p:nvCxnSpPr>
            <p:spPr>
              <a:xfrm rot="16200000" flipH="1">
                <a:off x="-800100"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a:off x="-1257301"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9629779" y="2038349"/>
              <a:ext cx="152400" cy="114301"/>
            </a:xfrm>
            <a:prstGeom prst="ellips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 name="Group 19"/>
            <p:cNvGrpSpPr/>
            <p:nvPr/>
          </p:nvGrpSpPr>
          <p:grpSpPr>
            <a:xfrm>
              <a:off x="9705978" y="2152650"/>
              <a:ext cx="457202" cy="381000"/>
              <a:chOff x="-1066801" y="228600"/>
              <a:chExt cx="914401" cy="838200"/>
            </a:xfrm>
          </p:grpSpPr>
          <p:cxnSp>
            <p:nvCxnSpPr>
              <p:cNvPr id="21" name="Elbow Connector 20"/>
              <p:cNvCxnSpPr/>
              <p:nvPr/>
            </p:nvCxnSpPr>
            <p:spPr>
              <a:xfrm rot="16200000" flipH="1">
                <a:off x="-800100"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5400000">
                <a:off x="-1257301"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23" name="Oval 22"/>
            <p:cNvSpPr/>
            <p:nvPr/>
          </p:nvSpPr>
          <p:spPr>
            <a:xfrm>
              <a:off x="9858379" y="2285999"/>
              <a:ext cx="152400" cy="114301"/>
            </a:xfrm>
            <a:prstGeom prst="ellips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p:cNvGrpSpPr/>
          <p:nvPr/>
        </p:nvGrpSpPr>
        <p:grpSpPr>
          <a:xfrm>
            <a:off x="7848599" y="4181477"/>
            <a:ext cx="838204" cy="628652"/>
            <a:chOff x="7696199" y="4495803"/>
            <a:chExt cx="838204" cy="628652"/>
          </a:xfrm>
        </p:grpSpPr>
        <p:grpSp>
          <p:nvGrpSpPr>
            <p:cNvPr id="16" name="Group 15"/>
            <p:cNvGrpSpPr/>
            <p:nvPr/>
          </p:nvGrpSpPr>
          <p:grpSpPr>
            <a:xfrm>
              <a:off x="7772400" y="4495803"/>
              <a:ext cx="457202" cy="381000"/>
              <a:chOff x="-1066801" y="228600"/>
              <a:chExt cx="914401" cy="838200"/>
            </a:xfrm>
          </p:grpSpPr>
          <p:cxnSp>
            <p:nvCxnSpPr>
              <p:cNvPr id="17" name="Elbow Connector 16"/>
              <p:cNvCxnSpPr/>
              <p:nvPr/>
            </p:nvCxnSpPr>
            <p:spPr>
              <a:xfrm rot="16200000" flipH="1">
                <a:off x="-800100"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Elbow Connector 17"/>
              <p:cNvCxnSpPr/>
              <p:nvPr/>
            </p:nvCxnSpPr>
            <p:spPr>
              <a:xfrm rot="5400000">
                <a:off x="-1257301"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19" name="Oval 18"/>
            <p:cNvSpPr/>
            <p:nvPr/>
          </p:nvSpPr>
          <p:spPr>
            <a:xfrm>
              <a:off x="7696199" y="4819653"/>
              <a:ext cx="152400" cy="114301"/>
            </a:xfrm>
            <a:prstGeom prst="ellips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p:cNvGrpSpPr/>
            <p:nvPr/>
          </p:nvGrpSpPr>
          <p:grpSpPr>
            <a:xfrm>
              <a:off x="8001000" y="4686304"/>
              <a:ext cx="457202" cy="381000"/>
              <a:chOff x="-1066801" y="228600"/>
              <a:chExt cx="914401" cy="838200"/>
            </a:xfrm>
          </p:grpSpPr>
          <p:cxnSp>
            <p:nvCxnSpPr>
              <p:cNvPr id="26" name="Elbow Connector 25"/>
              <p:cNvCxnSpPr/>
              <p:nvPr/>
            </p:nvCxnSpPr>
            <p:spPr>
              <a:xfrm rot="16200000" flipH="1">
                <a:off x="-800100"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5400000">
                <a:off x="-1257301" y="419100"/>
                <a:ext cx="838200" cy="457200"/>
              </a:xfrm>
              <a:prstGeom prst="bentConnector3">
                <a:avLst/>
              </a:prstGeom>
            </p:spPr>
            <p:style>
              <a:lnRef idx="1">
                <a:schemeClr val="accent1"/>
              </a:lnRef>
              <a:fillRef idx="0">
                <a:schemeClr val="accent1"/>
              </a:fillRef>
              <a:effectRef idx="0">
                <a:schemeClr val="accent1"/>
              </a:effectRef>
              <a:fontRef idx="minor">
                <a:schemeClr val="tx1"/>
              </a:fontRef>
            </p:style>
          </p:cxnSp>
        </p:grpSp>
        <p:sp>
          <p:nvSpPr>
            <p:cNvPr id="28" name="Oval 27"/>
            <p:cNvSpPr/>
            <p:nvPr/>
          </p:nvSpPr>
          <p:spPr>
            <a:xfrm>
              <a:off x="7924801" y="5010154"/>
              <a:ext cx="152400" cy="114301"/>
            </a:xfrm>
            <a:prstGeom prst="ellips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Oval 28"/>
            <p:cNvSpPr/>
            <p:nvPr/>
          </p:nvSpPr>
          <p:spPr>
            <a:xfrm>
              <a:off x="8382003" y="4991105"/>
              <a:ext cx="152400" cy="114301"/>
            </a:xfrm>
            <a:prstGeom prst="ellips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087752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a:t>Decision Tree Pruning</a:t>
            </a:r>
          </a:p>
        </p:txBody>
      </p:sp>
      <p:sp>
        <p:nvSpPr>
          <p:cNvPr id="37" name="Content Placeholder 36"/>
          <p:cNvSpPr>
            <a:spLocks noGrp="1"/>
          </p:cNvSpPr>
          <p:nvPr>
            <p:ph idx="1"/>
          </p:nvPr>
        </p:nvSpPr>
        <p:spPr/>
        <p:txBody>
          <a:bodyPr/>
          <a:lstStyle/>
          <a:p>
            <a:r>
              <a:rPr lang="en-US"/>
              <a:t>Example </a:t>
            </a:r>
            <a:r>
              <a:rPr lang="en-US" dirty="0"/>
              <a:t>Tree:</a:t>
            </a:r>
          </a:p>
          <a:p>
            <a:endParaRPr lang="en-US" dirty="0"/>
          </a:p>
          <a:p>
            <a:endParaRPr lang="en-US" dirty="0"/>
          </a:p>
          <a:p>
            <a:r>
              <a:rPr lang="en-US" dirty="0"/>
              <a:t>Large trees will predict the training set well but are prone to overfitting. </a:t>
            </a:r>
          </a:p>
          <a:p>
            <a:r>
              <a:rPr lang="en-US" dirty="0"/>
              <a:t>A good strategy is to prune back a large tree</a:t>
            </a:r>
          </a:p>
        </p:txBody>
      </p:sp>
      <p:grpSp>
        <p:nvGrpSpPr>
          <p:cNvPr id="35" name="Group 34"/>
          <p:cNvGrpSpPr/>
          <p:nvPr/>
        </p:nvGrpSpPr>
        <p:grpSpPr>
          <a:xfrm>
            <a:off x="3250232" y="1573053"/>
            <a:ext cx="3185763" cy="1524000"/>
            <a:chOff x="33686" y="1828800"/>
            <a:chExt cx="3185763" cy="1524000"/>
          </a:xfrm>
        </p:grpSpPr>
        <p:grpSp>
          <p:nvGrpSpPr>
            <p:cNvPr id="8" name="Group 7"/>
            <p:cNvGrpSpPr/>
            <p:nvPr/>
          </p:nvGrpSpPr>
          <p:grpSpPr>
            <a:xfrm>
              <a:off x="838200" y="1828800"/>
              <a:ext cx="1524000" cy="762000"/>
              <a:chOff x="838200" y="1981200"/>
              <a:chExt cx="1524000" cy="762000"/>
            </a:xfrm>
          </p:grpSpPr>
          <p:cxnSp>
            <p:nvCxnSpPr>
              <p:cNvPr id="6" name="Elbow Connector 5"/>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381000" y="2362200"/>
              <a:ext cx="914400" cy="533399"/>
              <a:chOff x="838200" y="1981200"/>
              <a:chExt cx="1524000" cy="762000"/>
            </a:xfrm>
          </p:grpSpPr>
          <p:cxnSp>
            <p:nvCxnSpPr>
              <p:cNvPr id="10" name="Elbow Connector 9"/>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1905000" y="2362200"/>
              <a:ext cx="914400" cy="533399"/>
              <a:chOff x="838200" y="1981200"/>
              <a:chExt cx="1524000" cy="762000"/>
            </a:xfrm>
          </p:grpSpPr>
          <p:cxnSp>
            <p:nvCxnSpPr>
              <p:cNvPr id="13" name="Elbow Connector 12"/>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590801" y="2743200"/>
              <a:ext cx="457200" cy="380999"/>
              <a:chOff x="838200" y="1981200"/>
              <a:chExt cx="1524000" cy="762000"/>
            </a:xfrm>
          </p:grpSpPr>
          <p:cxnSp>
            <p:nvCxnSpPr>
              <p:cNvPr id="19" name="Elbow Connector 18"/>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p:cNvSpPr txBox="1"/>
                <p:nvPr/>
              </p:nvSpPr>
              <p:spPr>
                <a:xfrm>
                  <a:off x="1295399" y="2143125"/>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1</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1</m:t>
                            </m:r>
                          </m:sub>
                        </m:sSub>
                      </m:oMath>
                    </m:oMathPara>
                  </a14:m>
                  <a:endParaRPr lang="en-US" sz="1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295399" y="2143125"/>
                  <a:ext cx="628650" cy="246221"/>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33401" y="2565231"/>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2</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2</m:t>
                            </m:r>
                          </m:sub>
                        </m:sSub>
                      </m:oMath>
                    </m:oMathPara>
                  </a14:m>
                  <a:endParaRPr lang="en-US" sz="1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33401" y="2565231"/>
                  <a:ext cx="628650" cy="24622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057399" y="2565231"/>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1</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3</m:t>
                            </m:r>
                          </m:sub>
                        </m:sSub>
                      </m:oMath>
                    </m:oMathPara>
                  </a14:m>
                  <a:endParaRPr lang="en-US" sz="1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057399" y="2565231"/>
                  <a:ext cx="628650" cy="246221"/>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14600" y="2879556"/>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2</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2</m:t>
                            </m:r>
                          </m:sub>
                        </m:sSub>
                      </m:oMath>
                    </m:oMathPara>
                  </a14:m>
                  <a:endParaRPr lang="en-US" sz="1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514600" y="2879556"/>
                  <a:ext cx="628650" cy="246221"/>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00025" y="2877978"/>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1</m:t>
                            </m:r>
                          </m:sub>
                        </m:sSub>
                      </m:oMath>
                    </m:oMathPara>
                  </a14:m>
                  <a:endParaRPr lang="en-US" sz="10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00025" y="2877978"/>
                  <a:ext cx="361949" cy="246221"/>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114426" y="2877978"/>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2</m:t>
                            </m:r>
                          </m:sub>
                        </m:sSub>
                      </m:oMath>
                    </m:oMathPara>
                  </a14:m>
                  <a:endParaRPr lang="en-US" sz="10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114426" y="2877978"/>
                  <a:ext cx="361949" cy="246221"/>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1724025" y="2877977"/>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3</m:t>
                            </m:r>
                          </m:sub>
                        </m:sSub>
                      </m:oMath>
                    </m:oMathPara>
                  </a14:m>
                  <a:endParaRPr lang="en-US" sz="1000" dirty="0"/>
                </a:p>
              </p:txBody>
            </p:sp>
          </mc:Choice>
          <mc:Fallback xmlns="">
            <p:sp>
              <p:nvSpPr>
                <p:cNvPr id="27" name="TextBox 26"/>
                <p:cNvSpPr txBox="1">
                  <a:spLocks noRot="1" noChangeAspect="1" noMove="1" noResize="1" noEditPoints="1" noAdjustHandles="1" noChangeArrowheads="1" noChangeShapeType="1" noTextEdit="1"/>
                </p:cNvSpPr>
                <p:nvPr/>
              </p:nvSpPr>
              <p:spPr>
                <a:xfrm>
                  <a:off x="1724025" y="2877977"/>
                  <a:ext cx="361949" cy="246221"/>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400299" y="3106579"/>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4</m:t>
                            </m:r>
                          </m:sub>
                        </m:sSub>
                      </m:oMath>
                    </m:oMathPara>
                  </a14:m>
                  <a:endParaRPr lang="en-US" sz="1000" dirty="0"/>
                </a:p>
              </p:txBody>
            </p:sp>
          </mc:Choice>
          <mc:Fallback xmlns="">
            <p:sp>
              <p:nvSpPr>
                <p:cNvPr id="28" name="TextBox 27"/>
                <p:cNvSpPr txBox="1">
                  <a:spLocks noRot="1" noChangeAspect="1" noMove="1" noResize="1" noEditPoints="1" noAdjustHandles="1" noChangeArrowheads="1" noChangeShapeType="1" noTextEdit="1"/>
                </p:cNvSpPr>
                <p:nvPr/>
              </p:nvSpPr>
              <p:spPr>
                <a:xfrm>
                  <a:off x="2400299" y="3106579"/>
                  <a:ext cx="361949" cy="246221"/>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2857500" y="3106578"/>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5</m:t>
                            </m:r>
                          </m:sub>
                        </m:sSub>
                      </m:oMath>
                    </m:oMathPara>
                  </a14:m>
                  <a:endParaRPr lang="en-US" sz="1000" dirty="0"/>
                </a:p>
              </p:txBody>
            </p:sp>
          </mc:Choice>
          <mc:Fallback xmlns="">
            <p:sp>
              <p:nvSpPr>
                <p:cNvPr id="29" name="TextBox 28"/>
                <p:cNvSpPr txBox="1">
                  <a:spLocks noRot="1" noChangeAspect="1" noMove="1" noResize="1" noEditPoints="1" noAdjustHandles="1" noChangeArrowheads="1" noChangeShapeType="1" noTextEdit="1"/>
                </p:cNvSpPr>
                <p:nvPr/>
              </p:nvSpPr>
              <p:spPr>
                <a:xfrm>
                  <a:off x="2857500" y="3106578"/>
                  <a:ext cx="361949" cy="246221"/>
                </a:xfrm>
                <a:prstGeom prst="rect">
                  <a:avLst/>
                </a:prstGeom>
                <a:blipFill rotWithShape="1">
                  <a:blip r:embed="rId10"/>
                  <a:stretch>
                    <a:fillRect/>
                  </a:stretch>
                </a:blipFill>
              </p:spPr>
              <p:txBody>
                <a:bodyPr/>
                <a:lstStyle/>
                <a:p>
                  <a:r>
                    <a:rPr lang="en-US">
                      <a:noFill/>
                    </a:rPr>
                    <a:t> </a:t>
                  </a:r>
                </a:p>
              </p:txBody>
            </p:sp>
          </mc:Fallback>
        </mc:AlternateContent>
        <p:sp>
          <p:nvSpPr>
            <p:cNvPr id="30" name="TextBox 29"/>
            <p:cNvSpPr txBox="1"/>
            <p:nvPr/>
          </p:nvSpPr>
          <p:spPr>
            <a:xfrm>
              <a:off x="490886" y="2286000"/>
              <a:ext cx="423514" cy="246221"/>
            </a:xfrm>
            <a:prstGeom prst="rect">
              <a:avLst/>
            </a:prstGeom>
            <a:noFill/>
          </p:spPr>
          <p:txBody>
            <a:bodyPr wrap="none" rtlCol="0">
              <a:spAutoFit/>
            </a:bodyPr>
            <a:lstStyle/>
            <a:p>
              <a:r>
                <a:rPr lang="en-US" sz="1000" b="1" dirty="0"/>
                <a:t>True</a:t>
              </a:r>
            </a:p>
          </p:txBody>
        </p:sp>
        <p:sp>
          <p:nvSpPr>
            <p:cNvPr id="31" name="TextBox 30"/>
            <p:cNvSpPr txBox="1"/>
            <p:nvPr/>
          </p:nvSpPr>
          <p:spPr>
            <a:xfrm>
              <a:off x="2286000" y="2286000"/>
              <a:ext cx="453970" cy="246221"/>
            </a:xfrm>
            <a:prstGeom prst="rect">
              <a:avLst/>
            </a:prstGeom>
            <a:noFill/>
          </p:spPr>
          <p:txBody>
            <a:bodyPr wrap="none" rtlCol="0">
              <a:spAutoFit/>
            </a:bodyPr>
            <a:lstStyle/>
            <a:p>
              <a:r>
                <a:rPr lang="en-US" sz="1000" b="1" dirty="0"/>
                <a:t>False</a:t>
              </a:r>
            </a:p>
          </p:txBody>
        </p:sp>
        <p:sp>
          <p:nvSpPr>
            <p:cNvPr id="32" name="TextBox 31"/>
            <p:cNvSpPr txBox="1"/>
            <p:nvPr/>
          </p:nvSpPr>
          <p:spPr>
            <a:xfrm>
              <a:off x="33686" y="2649379"/>
              <a:ext cx="423514" cy="246221"/>
            </a:xfrm>
            <a:prstGeom prst="rect">
              <a:avLst/>
            </a:prstGeom>
            <a:noFill/>
          </p:spPr>
          <p:txBody>
            <a:bodyPr wrap="none" rtlCol="0">
              <a:spAutoFit/>
            </a:bodyPr>
            <a:lstStyle/>
            <a:p>
              <a:r>
                <a:rPr lang="en-US" sz="1000" b="1" dirty="0"/>
                <a:t>True</a:t>
              </a:r>
            </a:p>
          </p:txBody>
        </p:sp>
        <p:sp>
          <p:nvSpPr>
            <p:cNvPr id="33" name="TextBox 32"/>
            <p:cNvSpPr txBox="1"/>
            <p:nvPr/>
          </p:nvSpPr>
          <p:spPr>
            <a:xfrm>
              <a:off x="1222430" y="2649379"/>
              <a:ext cx="453970" cy="246221"/>
            </a:xfrm>
            <a:prstGeom prst="rect">
              <a:avLst/>
            </a:prstGeom>
            <a:noFill/>
          </p:spPr>
          <p:txBody>
            <a:bodyPr wrap="none" rtlCol="0">
              <a:spAutoFit/>
            </a:bodyPr>
            <a:lstStyle/>
            <a:p>
              <a:r>
                <a:rPr lang="en-US" sz="1000" b="1" dirty="0"/>
                <a:t>False</a:t>
              </a:r>
            </a:p>
          </p:txBody>
        </p:sp>
      </p:grpSp>
      <p:grpSp>
        <p:nvGrpSpPr>
          <p:cNvPr id="39" name="Group 38"/>
          <p:cNvGrpSpPr/>
          <p:nvPr/>
        </p:nvGrpSpPr>
        <p:grpSpPr>
          <a:xfrm>
            <a:off x="3359421" y="5029200"/>
            <a:ext cx="1524000" cy="762000"/>
            <a:chOff x="838200" y="1981200"/>
            <a:chExt cx="1524000" cy="762000"/>
          </a:xfrm>
        </p:grpSpPr>
        <p:cxnSp>
          <p:nvCxnSpPr>
            <p:cNvPr id="62" name="Elbow Connector 61"/>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2902221" y="5562600"/>
            <a:ext cx="914400" cy="533399"/>
            <a:chOff x="838200" y="1981200"/>
            <a:chExt cx="1524000" cy="762000"/>
          </a:xfrm>
        </p:grpSpPr>
        <p:cxnSp>
          <p:nvCxnSpPr>
            <p:cNvPr id="60" name="Elbow Connector 59"/>
            <p:cNvCxnSpPr/>
            <p:nvPr/>
          </p:nvCxnSpPr>
          <p:spPr>
            <a:xfrm rot="16200000" flipH="1">
              <a:off x="1600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5400000">
              <a:off x="838200" y="1981200"/>
              <a:ext cx="762000" cy="762000"/>
            </a:xfrm>
            <a:prstGeom prst="bentConnector3">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TextBox 42"/>
              <p:cNvSpPr txBox="1"/>
              <p:nvPr/>
            </p:nvSpPr>
            <p:spPr>
              <a:xfrm>
                <a:off x="3816620" y="5343525"/>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1</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1</m:t>
                          </m:r>
                        </m:sub>
                      </m:sSub>
                    </m:oMath>
                  </m:oMathPara>
                </a14:m>
                <a:endParaRPr lang="en-US" sz="1000" dirty="0"/>
              </a:p>
            </p:txBody>
          </p:sp>
        </mc:Choice>
        <mc:Fallback xmlns="">
          <p:sp>
            <p:nvSpPr>
              <p:cNvPr id="43" name="TextBox 42"/>
              <p:cNvSpPr txBox="1">
                <a:spLocks noRot="1" noChangeAspect="1" noMove="1" noResize="1" noEditPoints="1" noAdjustHandles="1" noChangeArrowheads="1" noChangeShapeType="1" noTextEdit="1"/>
              </p:cNvSpPr>
              <p:nvPr/>
            </p:nvSpPr>
            <p:spPr>
              <a:xfrm>
                <a:off x="3816620" y="5343525"/>
                <a:ext cx="628650" cy="246221"/>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54622" y="5765631"/>
                <a:ext cx="62865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𝑋</m:t>
                          </m:r>
                        </m:e>
                        <m:sub>
                          <m:r>
                            <a:rPr lang="en-US" sz="1000" b="0" i="1" smtClean="0">
                              <a:latin typeface="Cambria Math"/>
                            </a:rPr>
                            <m:t>2</m:t>
                          </m:r>
                        </m:sub>
                      </m:sSub>
                      <m:r>
                        <a:rPr lang="en-US" sz="1000" i="1" smtClean="0">
                          <a:latin typeface="Cambria Math"/>
                          <a:ea typeface="Cambria Math"/>
                        </a:rPr>
                        <m:t>≤</m:t>
                      </m:r>
                      <m:sSub>
                        <m:sSubPr>
                          <m:ctrlPr>
                            <a:rPr lang="en-US" sz="1000" i="1" smtClean="0">
                              <a:latin typeface="Cambria Math" panose="02040503050406030204" pitchFamily="18" charset="0"/>
                              <a:ea typeface="Cambria Math"/>
                            </a:rPr>
                          </m:ctrlPr>
                        </m:sSubPr>
                        <m:e>
                          <m:r>
                            <a:rPr lang="en-US" sz="1000" b="0" i="1" smtClean="0">
                              <a:latin typeface="Cambria Math"/>
                              <a:ea typeface="Cambria Math"/>
                            </a:rPr>
                            <m:t>𝑡</m:t>
                          </m:r>
                        </m:e>
                        <m:sub>
                          <m:r>
                            <a:rPr lang="en-US" sz="1000" b="0" i="1" smtClean="0">
                              <a:latin typeface="Cambria Math"/>
                              <a:ea typeface="Cambria Math"/>
                            </a:rPr>
                            <m:t>2</m:t>
                          </m:r>
                        </m:sub>
                      </m:sSub>
                    </m:oMath>
                  </m:oMathPara>
                </a14:m>
                <a:endParaRPr lang="en-US" sz="1000" dirty="0"/>
              </a:p>
            </p:txBody>
          </p:sp>
        </mc:Choice>
        <mc:Fallback xmlns="">
          <p:sp>
            <p:nvSpPr>
              <p:cNvPr id="44" name="TextBox 43"/>
              <p:cNvSpPr txBox="1">
                <a:spLocks noRot="1" noChangeAspect="1" noMove="1" noResize="1" noEditPoints="1" noAdjustHandles="1" noChangeArrowheads="1" noChangeShapeType="1" noTextEdit="1"/>
              </p:cNvSpPr>
              <p:nvPr/>
            </p:nvSpPr>
            <p:spPr>
              <a:xfrm>
                <a:off x="3054622" y="5765631"/>
                <a:ext cx="628650" cy="246221"/>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2721246" y="6078378"/>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1</m:t>
                          </m:r>
                        </m:sub>
                      </m:sSub>
                    </m:oMath>
                  </m:oMathPara>
                </a14:m>
                <a:endParaRPr lang="en-US" sz="1000" dirty="0"/>
              </a:p>
            </p:txBody>
          </p:sp>
        </mc:Choice>
        <mc:Fallback xmlns="">
          <p:sp>
            <p:nvSpPr>
              <p:cNvPr id="47" name="TextBox 46"/>
              <p:cNvSpPr txBox="1">
                <a:spLocks noRot="1" noChangeAspect="1" noMove="1" noResize="1" noEditPoints="1" noAdjustHandles="1" noChangeArrowheads="1" noChangeShapeType="1" noTextEdit="1"/>
              </p:cNvSpPr>
              <p:nvPr/>
            </p:nvSpPr>
            <p:spPr>
              <a:xfrm>
                <a:off x="2721246" y="6078378"/>
                <a:ext cx="361949" cy="246221"/>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3635647" y="6078378"/>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2</m:t>
                          </m:r>
                        </m:sub>
                      </m:sSub>
                    </m:oMath>
                  </m:oMathPara>
                </a14:m>
                <a:endParaRPr lang="en-US" sz="1000" dirty="0"/>
              </a:p>
            </p:txBody>
          </p:sp>
        </mc:Choice>
        <mc:Fallback xmlns="">
          <p:sp>
            <p:nvSpPr>
              <p:cNvPr id="48" name="TextBox 47"/>
              <p:cNvSpPr txBox="1">
                <a:spLocks noRot="1" noChangeAspect="1" noMove="1" noResize="1" noEditPoints="1" noAdjustHandles="1" noChangeArrowheads="1" noChangeShapeType="1" noTextEdit="1"/>
              </p:cNvSpPr>
              <p:nvPr/>
            </p:nvSpPr>
            <p:spPr>
              <a:xfrm>
                <a:off x="3635647" y="6078378"/>
                <a:ext cx="361949" cy="246221"/>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724400" y="5773579"/>
                <a:ext cx="361949"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a:rPr>
                            <m:t>𝑅</m:t>
                          </m:r>
                        </m:e>
                        <m:sub>
                          <m:r>
                            <a:rPr lang="en-US" sz="1000" b="0" i="1" smtClean="0">
                              <a:latin typeface="Cambria Math"/>
                            </a:rPr>
                            <m:t>3</m:t>
                          </m:r>
                        </m:sub>
                      </m:sSub>
                    </m:oMath>
                  </m:oMathPara>
                </a14:m>
                <a:endParaRPr lang="en-US" sz="1000" dirty="0"/>
              </a:p>
            </p:txBody>
          </p:sp>
        </mc:Choice>
        <mc:Fallback xmlns="">
          <p:sp>
            <p:nvSpPr>
              <p:cNvPr id="49" name="TextBox 48"/>
              <p:cNvSpPr txBox="1">
                <a:spLocks noRot="1" noChangeAspect="1" noMove="1" noResize="1" noEditPoints="1" noAdjustHandles="1" noChangeArrowheads="1" noChangeShapeType="1" noTextEdit="1"/>
              </p:cNvSpPr>
              <p:nvPr/>
            </p:nvSpPr>
            <p:spPr>
              <a:xfrm>
                <a:off x="4724400" y="5773579"/>
                <a:ext cx="361949" cy="246221"/>
              </a:xfrm>
              <a:prstGeom prst="rect">
                <a:avLst/>
              </a:prstGeom>
              <a:blipFill rotWithShape="1">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21053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5"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75B6B76-98E9-4EB9-8A04-EC924762FE65}"/>
              </a:ext>
            </a:extLst>
          </p:cNvPr>
          <p:cNvSpPr>
            <a:spLocks noGrp="1"/>
          </p:cNvSpPr>
          <p:nvPr>
            <p:ph type="title"/>
          </p:nvPr>
        </p:nvSpPr>
        <p:spPr>
          <a:xfrm>
            <a:off x="486697" y="629267"/>
            <a:ext cx="6939116" cy="1016654"/>
          </a:xfrm>
        </p:spPr>
        <p:txBody>
          <a:bodyPr>
            <a:normAutofit/>
          </a:bodyPr>
          <a:lstStyle/>
          <a:p>
            <a:r>
              <a:rPr lang="en-US">
                <a:solidFill>
                  <a:srgbClr val="EBEBEB"/>
                </a:solidFill>
              </a:rPr>
              <a:t>Ensembles: Bagging and Boosting</a:t>
            </a:r>
          </a:p>
        </p:txBody>
      </p:sp>
      <p:sp useBgFill="1">
        <p:nvSpPr>
          <p:cNvPr id="77" name="Freeform: Shape 76">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1026" name="Picture 2" descr="Image result for bagging and boosting definitions">
            <a:extLst>
              <a:ext uri="{FF2B5EF4-FFF2-40B4-BE49-F238E27FC236}">
                <a16:creationId xmlns:a16="http://schemas.microsoft.com/office/drawing/2014/main" id="{C284CCA6-168C-42E8-A6CC-E219BFAB51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113" y="3234448"/>
            <a:ext cx="4088720" cy="2289683"/>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D303B88-26E8-47AD-AC5C-4BFDD6E793E8}"/>
              </a:ext>
            </a:extLst>
          </p:cNvPr>
          <p:cNvSpPr>
            <a:spLocks noGrp="1"/>
          </p:cNvSpPr>
          <p:nvPr>
            <p:ph idx="1"/>
          </p:nvPr>
        </p:nvSpPr>
        <p:spPr>
          <a:xfrm>
            <a:off x="4815816" y="2548281"/>
            <a:ext cx="3841955" cy="3658689"/>
          </a:xfrm>
        </p:spPr>
        <p:txBody>
          <a:bodyPr>
            <a:normAutofit/>
          </a:bodyPr>
          <a:lstStyle/>
          <a:p>
            <a:r>
              <a:rPr lang="en-US" dirty="0"/>
              <a:t>Ensemble learning - multiple models (often called “weak learners”) are trained to solve the same problem and combined to get better results.</a:t>
            </a:r>
          </a:p>
          <a:p>
            <a:pPr marL="0" indent="0">
              <a:buNone/>
            </a:pPr>
            <a:endParaRPr lang="en-US" b="1" dirty="0"/>
          </a:p>
        </p:txBody>
      </p:sp>
    </p:spTree>
    <p:extLst>
      <p:ext uri="{BB962C8B-B14F-4D97-AF65-F5344CB8AC3E}">
        <p14:creationId xmlns:p14="http://schemas.microsoft.com/office/powerpoint/2010/main" val="4061763873"/>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a:t>Ensemble Methods</a:t>
            </a:r>
            <a:endParaRPr lang="en-US" dirty="0"/>
          </a:p>
        </p:txBody>
      </p:sp>
      <p:sp>
        <p:nvSpPr>
          <p:cNvPr id="4" name="Content Placeholder 3"/>
          <p:cNvSpPr>
            <a:spLocks noGrp="1"/>
          </p:cNvSpPr>
          <p:nvPr>
            <p:ph idx="1"/>
          </p:nvPr>
        </p:nvSpPr>
        <p:spPr/>
        <p:txBody>
          <a:bodyPr>
            <a:normAutofit/>
          </a:bodyPr>
          <a:lstStyle/>
          <a:p>
            <a:r>
              <a:rPr lang="en-US" dirty="0"/>
              <a:t>Variance Reduction</a:t>
            </a:r>
          </a:p>
          <a:p>
            <a:pPr lvl="1"/>
            <a:r>
              <a:rPr lang="en-US" dirty="0"/>
              <a:t>Bagging (Bootstrap Aggregation)</a:t>
            </a:r>
          </a:p>
          <a:p>
            <a:pPr lvl="1"/>
            <a:r>
              <a:rPr lang="en-US" dirty="0"/>
              <a:t>Stacking</a:t>
            </a:r>
          </a:p>
          <a:p>
            <a:r>
              <a:rPr lang="en-US" dirty="0"/>
              <a:t>Bias Reduction</a:t>
            </a:r>
          </a:p>
          <a:p>
            <a:pPr lvl="1"/>
            <a:r>
              <a:rPr lang="en-US" dirty="0"/>
              <a:t>Boosting</a:t>
            </a:r>
          </a:p>
          <a:p>
            <a:pPr lvl="2"/>
            <a:r>
              <a:rPr lang="en-US" dirty="0" err="1"/>
              <a:t>Adaboost</a:t>
            </a:r>
            <a:r>
              <a:rPr lang="en-US" dirty="0"/>
              <a:t>: Update </a:t>
            </a:r>
            <a:r>
              <a:rPr lang="en-US" b="1" dirty="0"/>
              <a:t>weights</a:t>
            </a:r>
            <a:r>
              <a:rPr lang="en-US" dirty="0"/>
              <a:t> on training set observations (best local optimizers)</a:t>
            </a:r>
          </a:p>
          <a:p>
            <a:pPr lvl="2"/>
            <a:r>
              <a:rPr lang="en-US" dirty="0"/>
              <a:t>Gradient Boosting: Update </a:t>
            </a:r>
            <a:r>
              <a:rPr lang="en-US" b="1" dirty="0"/>
              <a:t>values</a:t>
            </a:r>
            <a:r>
              <a:rPr lang="en-US" dirty="0"/>
              <a:t> on training set observations (best loss functions)</a:t>
            </a:r>
          </a:p>
          <a:p>
            <a:r>
              <a:rPr lang="en-US" dirty="0"/>
              <a:t>Random Forest</a:t>
            </a:r>
          </a:p>
          <a:p>
            <a:pPr lvl="1"/>
            <a:r>
              <a:rPr lang="en-US" dirty="0"/>
              <a:t>Sample over data </a:t>
            </a:r>
            <a:r>
              <a:rPr lang="en-US" u="sng" dirty="0"/>
              <a:t>and</a:t>
            </a:r>
            <a:r>
              <a:rPr lang="en-US" dirty="0"/>
              <a:t> sample over features. Apply (deep) decision tree learners and average the results.</a:t>
            </a:r>
          </a:p>
          <a:p>
            <a:pPr marL="0" indent="0">
              <a:buNone/>
            </a:pPr>
            <a:endParaRPr lang="en-US" sz="2200" dirty="0"/>
          </a:p>
          <a:p>
            <a:pPr marL="0" indent="0">
              <a:buNone/>
            </a:pPr>
            <a:endParaRPr lang="en-US" sz="2200" dirty="0"/>
          </a:p>
          <a:p>
            <a:pPr marL="0" indent="0">
              <a:buNone/>
            </a:pPr>
            <a:endParaRPr lang="en-US" dirty="0"/>
          </a:p>
        </p:txBody>
      </p:sp>
      <p:sp>
        <p:nvSpPr>
          <p:cNvPr id="2" name="TextBox 1"/>
          <p:cNvSpPr txBox="1"/>
          <p:nvPr/>
        </p:nvSpPr>
        <p:spPr>
          <a:xfrm>
            <a:off x="228600" y="6476562"/>
            <a:ext cx="6019800" cy="369332"/>
          </a:xfrm>
          <a:prstGeom prst="rect">
            <a:avLst/>
          </a:prstGeom>
          <a:noFill/>
        </p:spPr>
        <p:txBody>
          <a:bodyPr wrap="square" rtlCol="0">
            <a:spAutoFit/>
          </a:bodyPr>
          <a:lstStyle/>
          <a:p>
            <a:r>
              <a:rPr lang="en-US" sz="900" dirty="0"/>
              <a:t>See </a:t>
            </a:r>
            <a:r>
              <a:rPr lang="en-US" sz="900" dirty="0">
                <a:hlinkClick r:id="rId3"/>
              </a:rPr>
              <a:t>https://towardsdatascience.com/ensemble-methods-bagging-boosting-and-stacking-c9214a10a205</a:t>
            </a:r>
            <a:endParaRPr lang="en-US" sz="900" dirty="0"/>
          </a:p>
          <a:p>
            <a:endParaRPr lang="en-US" sz="900" dirty="0"/>
          </a:p>
        </p:txBody>
      </p:sp>
    </p:spTree>
    <p:extLst>
      <p:ext uri="{BB962C8B-B14F-4D97-AF65-F5344CB8AC3E}">
        <p14:creationId xmlns:p14="http://schemas.microsoft.com/office/powerpoint/2010/main" val="104814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Random Forest</a:t>
            </a:r>
          </a:p>
        </p:txBody>
      </p:sp>
      <p:sp useBgFill="1">
        <p:nvSpPr>
          <p:cNvPr id="15" name="Freeform: Shape 14">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3"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4" name="Picture 2" descr="Image result for machine learning random forest">
            <a:extLst>
              <a:ext uri="{FF2B5EF4-FFF2-40B4-BE49-F238E27FC236}">
                <a16:creationId xmlns:a16="http://schemas.microsoft.com/office/drawing/2014/main" id="{6BE46D49-9D9C-4B90-9E7D-6257BA99B99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3" y="2687582"/>
            <a:ext cx="4088720" cy="3383415"/>
          </a:xfrm>
          <a:prstGeom prst="rect">
            <a:avLst/>
          </a:prstGeom>
          <a:noFill/>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15816" y="2548281"/>
                <a:ext cx="3841955" cy="3658689"/>
              </a:xfrm>
            </p:spPr>
            <p:txBody>
              <a:bodyPr>
                <a:normAutofit/>
              </a:bodyPr>
              <a:lstStyle/>
              <a:p>
                <a:r>
                  <a:rPr lang="en-US" dirty="0"/>
                  <a:t>Uses a small tweak to bagging to decorrelate trees</a:t>
                </a:r>
              </a:p>
              <a:p>
                <a:r>
                  <a:rPr lang="en-US" dirty="0"/>
                  <a:t>When building the trees, every time a split in a tree is considered, </a:t>
                </a:r>
                <a:r>
                  <a:rPr lang="en-US" u="sng" dirty="0"/>
                  <a:t>a random subset of (</a:t>
                </a:r>
                <a14:m>
                  <m:oMath xmlns:m="http://schemas.openxmlformats.org/officeDocument/2006/math">
                    <m:r>
                      <a:rPr lang="en-US" i="1" u="sng" dirty="0" smtClean="0">
                        <a:latin typeface="Cambria Math"/>
                      </a:rPr>
                      <m:t>𝑚</m:t>
                    </m:r>
                  </m:oMath>
                </a14:m>
                <a:r>
                  <a:rPr lang="en-US" u="sng" dirty="0"/>
                  <a:t>) features</a:t>
                </a:r>
                <a:r>
                  <a:rPr lang="en-US" dirty="0"/>
                  <a:t> from the full list of (</a:t>
                </a:r>
                <a14:m>
                  <m:oMath xmlns:m="http://schemas.openxmlformats.org/officeDocument/2006/math">
                    <m:r>
                      <a:rPr lang="en-US" i="1" dirty="0" smtClean="0">
                        <a:latin typeface="Cambria Math"/>
                      </a:rPr>
                      <m:t>𝑝</m:t>
                    </m:r>
                  </m:oMath>
                </a14:m>
                <a:r>
                  <a:rPr lang="en-US" dirty="0"/>
                  <a:t>) features is chosen as split candidates. The split will take place on one of the split candidates from this subset.</a:t>
                </a:r>
              </a:p>
              <a:p>
                <a:r>
                  <a:rPr lang="en-US" dirty="0"/>
                  <a:t>If there are many correlated features (predictors) then using a small </a:t>
                </a:r>
                <a14:m>
                  <m:oMath xmlns:m="http://schemas.openxmlformats.org/officeDocument/2006/math">
                    <m:r>
                      <a:rPr lang="en-US" i="1" dirty="0" smtClean="0">
                        <a:latin typeface="Cambria Math"/>
                      </a:rPr>
                      <m:t>𝑚</m:t>
                    </m:r>
                    <m:r>
                      <a:rPr lang="en-US" i="1" dirty="0" smtClean="0">
                        <a:latin typeface="Cambria Math"/>
                      </a:rPr>
                      <m:t> </m:t>
                    </m:r>
                  </m:oMath>
                </a14:m>
                <a:r>
                  <a:rPr lang="en-US" dirty="0"/>
                  <a:t>will typically be helpful.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15816" y="2548281"/>
                <a:ext cx="3841955" cy="3658689"/>
              </a:xfrm>
              <a:blipFill>
                <a:blip r:embed="rId3"/>
                <a:stretch>
                  <a:fillRect t="-167" r="-1270"/>
                </a:stretch>
              </a:blipFill>
            </p:spPr>
            <p:txBody>
              <a:bodyPr/>
              <a:lstStyle/>
              <a:p>
                <a:r>
                  <a:rPr lang="en-US">
                    <a:noFill/>
                  </a:rPr>
                  <a:t> </a:t>
                </a:r>
              </a:p>
            </p:txBody>
          </p:sp>
        </mc:Fallback>
      </mc:AlternateContent>
    </p:spTree>
    <p:extLst>
      <p:ext uri="{BB962C8B-B14F-4D97-AF65-F5344CB8AC3E}">
        <p14:creationId xmlns:p14="http://schemas.microsoft.com/office/powerpoint/2010/main" val="4293827724"/>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7" y="629266"/>
            <a:ext cx="6939116" cy="1223983"/>
          </a:xfrm>
        </p:spPr>
        <p:txBody>
          <a:bodyPr>
            <a:normAutofit/>
          </a:bodyPr>
          <a:lstStyle/>
          <a:p>
            <a:r>
              <a:rPr lang="en-US" dirty="0"/>
              <a:t>Gradient Boosting</a:t>
            </a:r>
          </a:p>
        </p:txBody>
      </p:sp>
      <p:pic>
        <p:nvPicPr>
          <p:cNvPr id="11266" name="Picture 2" descr="Related image">
            <a:extLst>
              <a:ext uri="{FF2B5EF4-FFF2-40B4-BE49-F238E27FC236}">
                <a16:creationId xmlns:a16="http://schemas.microsoft.com/office/drawing/2014/main" id="{5CC4B7FC-B71C-4668-8BDF-648680B7D3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77686" y="2197943"/>
            <a:ext cx="4088720" cy="3904725"/>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31796" y="2052214"/>
            <a:ext cx="3311470" cy="4196185"/>
          </a:xfrm>
        </p:spPr>
        <p:txBody>
          <a:bodyPr>
            <a:normAutofit/>
          </a:bodyPr>
          <a:lstStyle/>
          <a:p>
            <a:r>
              <a:rPr lang="en-US"/>
              <a:t>Technique/family of algorithms which converts the weak learners to strong ones</a:t>
            </a:r>
          </a:p>
          <a:p>
            <a:r>
              <a:rPr lang="en-US"/>
              <a:t>Corrects the previous ensemble by adding predictors to the new ensemble</a:t>
            </a:r>
          </a:p>
          <a:p>
            <a:r>
              <a:rPr lang="en-US"/>
              <a:t>uses the error rate of the previous model to make the next one - reducing the error in the next model</a:t>
            </a:r>
          </a:p>
          <a:p>
            <a:endParaRPr lang="en-US"/>
          </a:p>
        </p:txBody>
      </p:sp>
    </p:spTree>
    <p:extLst>
      <p:ext uri="{BB962C8B-B14F-4D97-AF65-F5344CB8AC3E}">
        <p14:creationId xmlns:p14="http://schemas.microsoft.com/office/powerpoint/2010/main" val="1083911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460230"/>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p:cNvSpPr>
            <a:spLocks noGrp="1"/>
          </p:cNvSpPr>
          <p:nvPr>
            <p:ph type="title"/>
          </p:nvPr>
        </p:nvSpPr>
        <p:spPr>
          <a:xfrm>
            <a:off x="486697" y="629267"/>
            <a:ext cx="6939116" cy="1016654"/>
          </a:xfrm>
        </p:spPr>
        <p:txBody>
          <a:bodyPr>
            <a:normAutofit/>
          </a:bodyPr>
          <a:lstStyle/>
          <a:p>
            <a:r>
              <a:rPr lang="en-US">
                <a:solidFill>
                  <a:srgbClr val="EBEBEB"/>
                </a:solidFill>
              </a:rPr>
              <a:t>Dimensionality Reduction</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762067"/>
            <a:ext cx="9144312"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D2CC2B00-9274-41FC-9983-30A8DE767EB7}"/>
              </a:ext>
            </a:extLst>
          </p:cNvPr>
          <p:cNvGraphicFramePr>
            <a:graphicFrameLocks noGrp="1"/>
          </p:cNvGraphicFramePr>
          <p:nvPr>
            <p:ph idx="1"/>
            <p:extLst>
              <p:ext uri="{D42A27DB-BD31-4B8C-83A1-F6EECF244321}">
                <p14:modId xmlns:p14="http://schemas.microsoft.com/office/powerpoint/2010/main" val="2149092885"/>
              </p:ext>
            </p:extLst>
          </p:nvPr>
        </p:nvGraphicFramePr>
        <p:xfrm>
          <a:off x="486697" y="2810256"/>
          <a:ext cx="8171528"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5492050"/>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452718"/>
            <a:ext cx="7053542" cy="587273"/>
          </a:xfrm>
        </p:spPr>
        <p:txBody>
          <a:bodyPr/>
          <a:lstStyle/>
          <a:p>
            <a:r>
              <a:rPr lang="en-US" dirty="0"/>
              <a:t>Principal Component Analysis</a:t>
            </a:r>
            <a:br>
              <a:rPr lang="en-US" dirty="0"/>
            </a:br>
            <a:endParaRPr lang="en-US" dirty="0">
              <a:solidFill>
                <a:srgbClr val="FF0000"/>
              </a:solidFill>
            </a:endParaRPr>
          </a:p>
        </p:txBody>
      </p:sp>
      <p:grpSp>
        <p:nvGrpSpPr>
          <p:cNvPr id="6" name="Group 5">
            <a:extLst>
              <a:ext uri="{FF2B5EF4-FFF2-40B4-BE49-F238E27FC236}">
                <a16:creationId xmlns:a16="http://schemas.microsoft.com/office/drawing/2014/main" id="{376533C1-7657-4362-8395-89DB97B4BDDE}"/>
              </a:ext>
            </a:extLst>
          </p:cNvPr>
          <p:cNvGrpSpPr/>
          <p:nvPr/>
        </p:nvGrpSpPr>
        <p:grpSpPr>
          <a:xfrm>
            <a:off x="355378" y="1252538"/>
            <a:ext cx="4435428" cy="4597400"/>
            <a:chOff x="336710" y="1349375"/>
            <a:chExt cx="5245100" cy="4597400"/>
          </a:xfrm>
        </p:grpSpPr>
        <p:sp>
          <p:nvSpPr>
            <p:cNvPr id="110" name="Text Box 3">
              <a:extLst>
                <a:ext uri="{FF2B5EF4-FFF2-40B4-BE49-F238E27FC236}">
                  <a16:creationId xmlns:a16="http://schemas.microsoft.com/office/drawing/2014/main" id="{68D6E00D-A38D-4AAC-8394-7366EB6B4BB4}"/>
                </a:ext>
              </a:extLst>
            </p:cNvPr>
            <p:cNvSpPr txBox="1">
              <a:spLocks noChangeArrowheads="1"/>
            </p:cNvSpPr>
            <p:nvPr/>
          </p:nvSpPr>
          <p:spPr bwMode="auto">
            <a:xfrm>
              <a:off x="4770598" y="4321175"/>
              <a:ext cx="811212" cy="457200"/>
            </a:xfrm>
            <a:prstGeom prst="rect">
              <a:avLst/>
            </a:prstGeom>
            <a:noFill/>
            <a:ln w="9525">
              <a:noFill/>
              <a:miter lim="800000"/>
              <a:headEnd/>
              <a:tailEnd/>
            </a:ln>
          </p:spPr>
          <p:txBody>
            <a:bodyPr>
              <a:spAutoFit/>
            </a:bodyPr>
            <a:lstStyle/>
            <a:p>
              <a:pPr eaLnBrk="0" hangingPunct="0"/>
              <a:r>
                <a:rPr lang="en-US" sz="2400"/>
                <a:t>x</a:t>
              </a:r>
              <a:r>
                <a:rPr lang="en-US" sz="2400" baseline="-25000"/>
                <a:t>2</a:t>
              </a:r>
            </a:p>
          </p:txBody>
        </p:sp>
        <p:sp>
          <p:nvSpPr>
            <p:cNvPr id="111" name="Text Box 4">
              <a:extLst>
                <a:ext uri="{FF2B5EF4-FFF2-40B4-BE49-F238E27FC236}">
                  <a16:creationId xmlns:a16="http://schemas.microsoft.com/office/drawing/2014/main" id="{D05D6FD8-A349-4A80-A659-0F47DDF437C3}"/>
                </a:ext>
              </a:extLst>
            </p:cNvPr>
            <p:cNvSpPr txBox="1">
              <a:spLocks noChangeArrowheads="1"/>
            </p:cNvSpPr>
            <p:nvPr/>
          </p:nvSpPr>
          <p:spPr bwMode="auto">
            <a:xfrm>
              <a:off x="1822610" y="1349375"/>
              <a:ext cx="811213" cy="457200"/>
            </a:xfrm>
            <a:prstGeom prst="rect">
              <a:avLst/>
            </a:prstGeom>
            <a:noFill/>
            <a:ln w="9525">
              <a:noFill/>
              <a:miter lim="800000"/>
              <a:headEnd/>
              <a:tailEnd/>
            </a:ln>
          </p:spPr>
          <p:txBody>
            <a:bodyPr>
              <a:spAutoFit/>
            </a:bodyPr>
            <a:lstStyle/>
            <a:p>
              <a:pPr eaLnBrk="0" hangingPunct="0"/>
              <a:r>
                <a:rPr lang="en-US" sz="2400"/>
                <a:t>x</a:t>
              </a:r>
              <a:r>
                <a:rPr lang="en-US" sz="2400" baseline="-25000"/>
                <a:t>3</a:t>
              </a:r>
            </a:p>
          </p:txBody>
        </p:sp>
        <p:sp>
          <p:nvSpPr>
            <p:cNvPr id="113" name="Text Box 5">
              <a:extLst>
                <a:ext uri="{FF2B5EF4-FFF2-40B4-BE49-F238E27FC236}">
                  <a16:creationId xmlns:a16="http://schemas.microsoft.com/office/drawing/2014/main" id="{2CB3DFB8-1DDF-482A-9857-EB6C231B48E2}"/>
                </a:ext>
              </a:extLst>
            </p:cNvPr>
            <p:cNvSpPr txBox="1">
              <a:spLocks noChangeArrowheads="1"/>
            </p:cNvSpPr>
            <p:nvPr/>
          </p:nvSpPr>
          <p:spPr bwMode="auto">
            <a:xfrm>
              <a:off x="336710" y="5403850"/>
              <a:ext cx="811213" cy="457200"/>
            </a:xfrm>
            <a:prstGeom prst="rect">
              <a:avLst/>
            </a:prstGeom>
            <a:noFill/>
            <a:ln w="9525">
              <a:noFill/>
              <a:miter lim="800000"/>
              <a:headEnd/>
              <a:tailEnd/>
            </a:ln>
          </p:spPr>
          <p:txBody>
            <a:bodyPr>
              <a:spAutoFit/>
            </a:bodyPr>
            <a:lstStyle/>
            <a:p>
              <a:pPr eaLnBrk="0" hangingPunct="0"/>
              <a:r>
                <a:rPr lang="en-US" sz="2400"/>
                <a:t>x</a:t>
              </a:r>
              <a:r>
                <a:rPr lang="en-US" sz="2400" baseline="-25000"/>
                <a:t>1</a:t>
              </a:r>
            </a:p>
          </p:txBody>
        </p:sp>
        <p:grpSp>
          <p:nvGrpSpPr>
            <p:cNvPr id="115" name="Group 6">
              <a:extLst>
                <a:ext uri="{FF2B5EF4-FFF2-40B4-BE49-F238E27FC236}">
                  <a16:creationId xmlns:a16="http://schemas.microsoft.com/office/drawing/2014/main" id="{011EE253-7CD6-4B6F-8C16-553829488826}"/>
                </a:ext>
              </a:extLst>
            </p:cNvPr>
            <p:cNvGrpSpPr>
              <a:grpSpLocks/>
            </p:cNvGrpSpPr>
            <p:nvPr/>
          </p:nvGrpSpPr>
          <p:grpSpPr bwMode="auto">
            <a:xfrm>
              <a:off x="431960" y="1447800"/>
              <a:ext cx="4725988" cy="4300538"/>
              <a:chOff x="2220" y="894"/>
              <a:chExt cx="2977" cy="2709"/>
            </a:xfrm>
          </p:grpSpPr>
          <p:grpSp>
            <p:nvGrpSpPr>
              <p:cNvPr id="116" name="Group 7">
                <a:extLst>
                  <a:ext uri="{FF2B5EF4-FFF2-40B4-BE49-F238E27FC236}">
                    <a16:creationId xmlns:a16="http://schemas.microsoft.com/office/drawing/2014/main" id="{8062F777-7E89-4DFC-8982-A23A4F372B53}"/>
                  </a:ext>
                </a:extLst>
              </p:cNvPr>
              <p:cNvGrpSpPr>
                <a:grpSpLocks/>
              </p:cNvGrpSpPr>
              <p:nvPr/>
            </p:nvGrpSpPr>
            <p:grpSpPr bwMode="auto">
              <a:xfrm>
                <a:off x="2220" y="894"/>
                <a:ext cx="2977" cy="2220"/>
                <a:chOff x="3600" y="720"/>
                <a:chExt cx="2016" cy="1440"/>
              </a:xfrm>
            </p:grpSpPr>
            <p:sp>
              <p:nvSpPr>
                <p:cNvPr id="146" name="Line 8">
                  <a:extLst>
                    <a:ext uri="{FF2B5EF4-FFF2-40B4-BE49-F238E27FC236}">
                      <a16:creationId xmlns:a16="http://schemas.microsoft.com/office/drawing/2014/main" id="{3DC78ADD-9C0B-4FF9-BA0A-361AFB7A324E}"/>
                    </a:ext>
                  </a:extLst>
                </p:cNvPr>
                <p:cNvSpPr>
                  <a:spLocks noChangeShapeType="1"/>
                </p:cNvSpPr>
                <p:nvPr/>
              </p:nvSpPr>
              <p:spPr bwMode="auto">
                <a:xfrm>
                  <a:off x="4176" y="1920"/>
                  <a:ext cx="1440" cy="0"/>
                </a:xfrm>
                <a:prstGeom prst="line">
                  <a:avLst/>
                </a:prstGeom>
                <a:noFill/>
                <a:ln w="28575">
                  <a:solidFill>
                    <a:schemeClr val="tx1"/>
                  </a:solidFill>
                  <a:round/>
                  <a:headEnd/>
                  <a:tailEnd type="triangle" w="med" len="med"/>
                </a:ln>
              </p:spPr>
              <p:txBody>
                <a:bodyPr wrap="none" anchor="ctr"/>
                <a:lstStyle/>
                <a:p>
                  <a:endParaRPr lang="en-US"/>
                </a:p>
              </p:txBody>
            </p:sp>
            <p:sp>
              <p:nvSpPr>
                <p:cNvPr id="147" name="Line 9">
                  <a:extLst>
                    <a:ext uri="{FF2B5EF4-FFF2-40B4-BE49-F238E27FC236}">
                      <a16:creationId xmlns:a16="http://schemas.microsoft.com/office/drawing/2014/main" id="{5385CA59-4EA4-44DD-AB71-6AB40213C8A8}"/>
                    </a:ext>
                  </a:extLst>
                </p:cNvPr>
                <p:cNvSpPr>
                  <a:spLocks noChangeShapeType="1"/>
                </p:cNvSpPr>
                <p:nvPr/>
              </p:nvSpPr>
              <p:spPr bwMode="auto">
                <a:xfrm rot="-5400000">
                  <a:off x="3696" y="1440"/>
                  <a:ext cx="1440" cy="0"/>
                </a:xfrm>
                <a:prstGeom prst="line">
                  <a:avLst/>
                </a:prstGeom>
                <a:noFill/>
                <a:ln w="28575">
                  <a:solidFill>
                    <a:schemeClr val="tx1"/>
                  </a:solidFill>
                  <a:round/>
                  <a:headEnd/>
                  <a:tailEnd type="triangle" w="med" len="med"/>
                </a:ln>
              </p:spPr>
              <p:txBody>
                <a:bodyPr wrap="none" anchor="ctr"/>
                <a:lstStyle/>
                <a:p>
                  <a:endParaRPr lang="en-US"/>
                </a:p>
              </p:txBody>
            </p:sp>
            <p:sp>
              <p:nvSpPr>
                <p:cNvPr id="148" name="Line 10">
                  <a:extLst>
                    <a:ext uri="{FF2B5EF4-FFF2-40B4-BE49-F238E27FC236}">
                      <a16:creationId xmlns:a16="http://schemas.microsoft.com/office/drawing/2014/main" id="{05688D36-7FBB-4AEE-92BF-D963187AD1AC}"/>
                    </a:ext>
                  </a:extLst>
                </p:cNvPr>
                <p:cNvSpPr>
                  <a:spLocks noChangeShapeType="1"/>
                </p:cNvSpPr>
                <p:nvPr/>
              </p:nvSpPr>
              <p:spPr bwMode="auto">
                <a:xfrm rot="8535288">
                  <a:off x="3600" y="2112"/>
                  <a:ext cx="1104" cy="1"/>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118" name="Group 11">
                <a:extLst>
                  <a:ext uri="{FF2B5EF4-FFF2-40B4-BE49-F238E27FC236}">
                    <a16:creationId xmlns:a16="http://schemas.microsoft.com/office/drawing/2014/main" id="{4FCD4C9E-A3F9-4E02-A452-15C1417B275C}"/>
                  </a:ext>
                </a:extLst>
              </p:cNvPr>
              <p:cNvGrpSpPr>
                <a:grpSpLocks/>
              </p:cNvGrpSpPr>
              <p:nvPr/>
            </p:nvGrpSpPr>
            <p:grpSpPr bwMode="auto">
              <a:xfrm>
                <a:off x="2592" y="1779"/>
                <a:ext cx="1700" cy="1824"/>
                <a:chOff x="3436" y="1152"/>
                <a:chExt cx="1700" cy="1824"/>
              </a:xfrm>
            </p:grpSpPr>
            <p:sp>
              <p:nvSpPr>
                <p:cNvPr id="120" name="Oval 12">
                  <a:extLst>
                    <a:ext uri="{FF2B5EF4-FFF2-40B4-BE49-F238E27FC236}">
                      <a16:creationId xmlns:a16="http://schemas.microsoft.com/office/drawing/2014/main" id="{E3ECAFB4-AE63-41C0-A7E7-08C54996148B}"/>
                    </a:ext>
                  </a:extLst>
                </p:cNvPr>
                <p:cNvSpPr>
                  <a:spLocks noChangeArrowheads="1"/>
                </p:cNvSpPr>
                <p:nvPr/>
              </p:nvSpPr>
              <p:spPr bwMode="auto">
                <a:xfrm>
                  <a:off x="4272" y="163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26" name="Oval 13">
                  <a:extLst>
                    <a:ext uri="{FF2B5EF4-FFF2-40B4-BE49-F238E27FC236}">
                      <a16:creationId xmlns:a16="http://schemas.microsoft.com/office/drawing/2014/main" id="{03D8A5E2-3B8F-4792-AC0C-3B14C5BAD362}"/>
                    </a:ext>
                  </a:extLst>
                </p:cNvPr>
                <p:cNvSpPr>
                  <a:spLocks noChangeArrowheads="1"/>
                </p:cNvSpPr>
                <p:nvPr/>
              </p:nvSpPr>
              <p:spPr bwMode="auto">
                <a:xfrm>
                  <a:off x="4464" y="201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27" name="Oval 14">
                  <a:extLst>
                    <a:ext uri="{FF2B5EF4-FFF2-40B4-BE49-F238E27FC236}">
                      <a16:creationId xmlns:a16="http://schemas.microsoft.com/office/drawing/2014/main" id="{43E4BF1D-E801-4CB5-859B-50F2910E7F68}"/>
                    </a:ext>
                  </a:extLst>
                </p:cNvPr>
                <p:cNvSpPr>
                  <a:spLocks noChangeArrowheads="1"/>
                </p:cNvSpPr>
                <p:nvPr/>
              </p:nvSpPr>
              <p:spPr bwMode="auto">
                <a:xfrm>
                  <a:off x="4560" y="211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28" name="Oval 15">
                  <a:extLst>
                    <a:ext uri="{FF2B5EF4-FFF2-40B4-BE49-F238E27FC236}">
                      <a16:creationId xmlns:a16="http://schemas.microsoft.com/office/drawing/2014/main" id="{4DDDDE4D-012A-4FF3-BD3F-6A9DF6EB1204}"/>
                    </a:ext>
                  </a:extLst>
                </p:cNvPr>
                <p:cNvSpPr>
                  <a:spLocks noChangeArrowheads="1"/>
                </p:cNvSpPr>
                <p:nvPr/>
              </p:nvSpPr>
              <p:spPr bwMode="auto">
                <a:xfrm>
                  <a:off x="3888" y="230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29" name="Oval 16">
                  <a:extLst>
                    <a:ext uri="{FF2B5EF4-FFF2-40B4-BE49-F238E27FC236}">
                      <a16:creationId xmlns:a16="http://schemas.microsoft.com/office/drawing/2014/main" id="{6F4D4BED-5D78-4CA4-8283-8F8F0A77D7D2}"/>
                    </a:ext>
                  </a:extLst>
                </p:cNvPr>
                <p:cNvSpPr>
                  <a:spLocks noChangeArrowheads="1"/>
                </p:cNvSpPr>
                <p:nvPr/>
              </p:nvSpPr>
              <p:spPr bwMode="auto">
                <a:xfrm>
                  <a:off x="3504" y="288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0" name="Oval 17">
                  <a:extLst>
                    <a:ext uri="{FF2B5EF4-FFF2-40B4-BE49-F238E27FC236}">
                      <a16:creationId xmlns:a16="http://schemas.microsoft.com/office/drawing/2014/main" id="{4AB2DF3A-7F8C-41AD-956B-FF21657E4AC4}"/>
                    </a:ext>
                  </a:extLst>
                </p:cNvPr>
                <p:cNvSpPr>
                  <a:spLocks noChangeArrowheads="1"/>
                </p:cNvSpPr>
                <p:nvPr/>
              </p:nvSpPr>
              <p:spPr bwMode="auto">
                <a:xfrm>
                  <a:off x="3658" y="2377"/>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1" name="Oval 18">
                  <a:extLst>
                    <a:ext uri="{FF2B5EF4-FFF2-40B4-BE49-F238E27FC236}">
                      <a16:creationId xmlns:a16="http://schemas.microsoft.com/office/drawing/2014/main" id="{E1857606-3A8E-4B69-887E-9F4DD8BBB52E}"/>
                    </a:ext>
                  </a:extLst>
                </p:cNvPr>
                <p:cNvSpPr>
                  <a:spLocks noChangeArrowheads="1"/>
                </p:cNvSpPr>
                <p:nvPr/>
              </p:nvSpPr>
              <p:spPr bwMode="auto">
                <a:xfrm>
                  <a:off x="3936" y="1728"/>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2" name="Oval 19">
                  <a:extLst>
                    <a:ext uri="{FF2B5EF4-FFF2-40B4-BE49-F238E27FC236}">
                      <a16:creationId xmlns:a16="http://schemas.microsoft.com/office/drawing/2014/main" id="{908806FB-6B8C-44BC-BDB8-B3EE160CE38D}"/>
                    </a:ext>
                  </a:extLst>
                </p:cNvPr>
                <p:cNvSpPr>
                  <a:spLocks noChangeArrowheads="1"/>
                </p:cNvSpPr>
                <p:nvPr/>
              </p:nvSpPr>
              <p:spPr bwMode="auto">
                <a:xfrm>
                  <a:off x="4080" y="158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3" name="Oval 20">
                  <a:extLst>
                    <a:ext uri="{FF2B5EF4-FFF2-40B4-BE49-F238E27FC236}">
                      <a16:creationId xmlns:a16="http://schemas.microsoft.com/office/drawing/2014/main" id="{5C4F914D-0A55-46DB-AEF3-CC0A67D8F842}"/>
                    </a:ext>
                  </a:extLst>
                </p:cNvPr>
                <p:cNvSpPr>
                  <a:spLocks noChangeArrowheads="1"/>
                </p:cNvSpPr>
                <p:nvPr/>
              </p:nvSpPr>
              <p:spPr bwMode="auto">
                <a:xfrm>
                  <a:off x="4656" y="134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4" name="Oval 21">
                  <a:extLst>
                    <a:ext uri="{FF2B5EF4-FFF2-40B4-BE49-F238E27FC236}">
                      <a16:creationId xmlns:a16="http://schemas.microsoft.com/office/drawing/2014/main" id="{DA17947A-E5EA-4A10-8BD9-54B6420D448F}"/>
                    </a:ext>
                  </a:extLst>
                </p:cNvPr>
                <p:cNvSpPr>
                  <a:spLocks noChangeArrowheads="1"/>
                </p:cNvSpPr>
                <p:nvPr/>
              </p:nvSpPr>
              <p:spPr bwMode="auto">
                <a:xfrm>
                  <a:off x="5040" y="115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5" name="Oval 22">
                  <a:extLst>
                    <a:ext uri="{FF2B5EF4-FFF2-40B4-BE49-F238E27FC236}">
                      <a16:creationId xmlns:a16="http://schemas.microsoft.com/office/drawing/2014/main" id="{B5965119-BFF2-41D5-93A1-CE3962D7F045}"/>
                    </a:ext>
                  </a:extLst>
                </p:cNvPr>
                <p:cNvSpPr>
                  <a:spLocks noChangeArrowheads="1"/>
                </p:cNvSpPr>
                <p:nvPr/>
              </p:nvSpPr>
              <p:spPr bwMode="auto">
                <a:xfrm>
                  <a:off x="4128" y="201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6" name="Oval 23">
                  <a:extLst>
                    <a:ext uri="{FF2B5EF4-FFF2-40B4-BE49-F238E27FC236}">
                      <a16:creationId xmlns:a16="http://schemas.microsoft.com/office/drawing/2014/main" id="{86369852-DC19-4946-8DC2-8206C0F262BD}"/>
                    </a:ext>
                  </a:extLst>
                </p:cNvPr>
                <p:cNvSpPr>
                  <a:spLocks noChangeArrowheads="1"/>
                </p:cNvSpPr>
                <p:nvPr/>
              </p:nvSpPr>
              <p:spPr bwMode="auto">
                <a:xfrm>
                  <a:off x="4013" y="2577"/>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7" name="Oval 24">
                  <a:extLst>
                    <a:ext uri="{FF2B5EF4-FFF2-40B4-BE49-F238E27FC236}">
                      <a16:creationId xmlns:a16="http://schemas.microsoft.com/office/drawing/2014/main" id="{6E998B51-2508-4A80-956E-259FA9B36D45}"/>
                    </a:ext>
                  </a:extLst>
                </p:cNvPr>
                <p:cNvSpPr>
                  <a:spLocks noChangeArrowheads="1"/>
                </p:cNvSpPr>
                <p:nvPr/>
              </p:nvSpPr>
              <p:spPr bwMode="auto">
                <a:xfrm>
                  <a:off x="4848" y="129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8" name="Oval 25">
                  <a:extLst>
                    <a:ext uri="{FF2B5EF4-FFF2-40B4-BE49-F238E27FC236}">
                      <a16:creationId xmlns:a16="http://schemas.microsoft.com/office/drawing/2014/main" id="{E21C1341-AC53-4473-979C-215BD7E9B6C8}"/>
                    </a:ext>
                  </a:extLst>
                </p:cNvPr>
                <p:cNvSpPr>
                  <a:spLocks noChangeArrowheads="1"/>
                </p:cNvSpPr>
                <p:nvPr/>
              </p:nvSpPr>
              <p:spPr bwMode="auto">
                <a:xfrm>
                  <a:off x="4800" y="182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39" name="Oval 26">
                  <a:extLst>
                    <a:ext uri="{FF2B5EF4-FFF2-40B4-BE49-F238E27FC236}">
                      <a16:creationId xmlns:a16="http://schemas.microsoft.com/office/drawing/2014/main" id="{3233B067-AF2E-4D6A-A531-D62DB9826B9F}"/>
                    </a:ext>
                  </a:extLst>
                </p:cNvPr>
                <p:cNvSpPr>
                  <a:spLocks noChangeArrowheads="1"/>
                </p:cNvSpPr>
                <p:nvPr/>
              </p:nvSpPr>
              <p:spPr bwMode="auto">
                <a:xfrm>
                  <a:off x="4848" y="168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0" name="Oval 27">
                  <a:extLst>
                    <a:ext uri="{FF2B5EF4-FFF2-40B4-BE49-F238E27FC236}">
                      <a16:creationId xmlns:a16="http://schemas.microsoft.com/office/drawing/2014/main" id="{AB0D1DCC-9BA3-4E06-AA41-5E32CED301BB}"/>
                    </a:ext>
                  </a:extLst>
                </p:cNvPr>
                <p:cNvSpPr>
                  <a:spLocks noChangeArrowheads="1"/>
                </p:cNvSpPr>
                <p:nvPr/>
              </p:nvSpPr>
              <p:spPr bwMode="auto">
                <a:xfrm>
                  <a:off x="3589" y="265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1" name="Oval 28">
                  <a:extLst>
                    <a:ext uri="{FF2B5EF4-FFF2-40B4-BE49-F238E27FC236}">
                      <a16:creationId xmlns:a16="http://schemas.microsoft.com/office/drawing/2014/main" id="{2C1FF38B-932F-48B5-AFB2-05DC600F1334}"/>
                    </a:ext>
                  </a:extLst>
                </p:cNvPr>
                <p:cNvSpPr>
                  <a:spLocks noChangeArrowheads="1"/>
                </p:cNvSpPr>
                <p:nvPr/>
              </p:nvSpPr>
              <p:spPr bwMode="auto">
                <a:xfrm>
                  <a:off x="4339" y="2453"/>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2" name="Oval 29">
                  <a:extLst>
                    <a:ext uri="{FF2B5EF4-FFF2-40B4-BE49-F238E27FC236}">
                      <a16:creationId xmlns:a16="http://schemas.microsoft.com/office/drawing/2014/main" id="{0F9916F0-5B98-4C6D-82FE-428B01AF5CA0}"/>
                    </a:ext>
                  </a:extLst>
                </p:cNvPr>
                <p:cNvSpPr>
                  <a:spLocks noChangeArrowheads="1"/>
                </p:cNvSpPr>
                <p:nvPr/>
              </p:nvSpPr>
              <p:spPr bwMode="auto">
                <a:xfrm>
                  <a:off x="3436" y="2479"/>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3" name="Oval 30">
                  <a:extLst>
                    <a:ext uri="{FF2B5EF4-FFF2-40B4-BE49-F238E27FC236}">
                      <a16:creationId xmlns:a16="http://schemas.microsoft.com/office/drawing/2014/main" id="{5D75AB10-DB4C-4F14-A1DF-7141C6A8D4CA}"/>
                    </a:ext>
                  </a:extLst>
                </p:cNvPr>
                <p:cNvSpPr>
                  <a:spLocks noChangeArrowheads="1"/>
                </p:cNvSpPr>
                <p:nvPr/>
              </p:nvSpPr>
              <p:spPr bwMode="auto">
                <a:xfrm>
                  <a:off x="4512" y="1248"/>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4" name="Oval 31">
                  <a:extLst>
                    <a:ext uri="{FF2B5EF4-FFF2-40B4-BE49-F238E27FC236}">
                      <a16:creationId xmlns:a16="http://schemas.microsoft.com/office/drawing/2014/main" id="{FBFACE95-2C74-4E79-B324-172BB8E05EBB}"/>
                    </a:ext>
                  </a:extLst>
                </p:cNvPr>
                <p:cNvSpPr>
                  <a:spLocks noChangeArrowheads="1"/>
                </p:cNvSpPr>
                <p:nvPr/>
              </p:nvSpPr>
              <p:spPr bwMode="auto">
                <a:xfrm>
                  <a:off x="3792" y="216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45" name="Oval 32">
                  <a:extLst>
                    <a:ext uri="{FF2B5EF4-FFF2-40B4-BE49-F238E27FC236}">
                      <a16:creationId xmlns:a16="http://schemas.microsoft.com/office/drawing/2014/main" id="{E441F08B-8070-45DE-B091-433E415AA9B8}"/>
                    </a:ext>
                  </a:extLst>
                </p:cNvPr>
                <p:cNvSpPr>
                  <a:spLocks noChangeArrowheads="1"/>
                </p:cNvSpPr>
                <p:nvPr/>
              </p:nvSpPr>
              <p:spPr bwMode="auto">
                <a:xfrm>
                  <a:off x="4224" y="2064"/>
                  <a:ext cx="96" cy="96"/>
                </a:xfrm>
                <a:prstGeom prst="ellipse">
                  <a:avLst/>
                </a:prstGeom>
                <a:gradFill rotWithShape="0">
                  <a:gsLst>
                    <a:gs pos="0">
                      <a:srgbClr val="FF0000"/>
                    </a:gs>
                    <a:gs pos="100000">
                      <a:srgbClr val="660033"/>
                    </a:gs>
                  </a:gsLst>
                  <a:path path="shape">
                    <a:fillToRect l="50000" t="50000" r="50000" b="50000"/>
                  </a:path>
                </a:gradFill>
                <a:ln w="9525">
                  <a:solidFill>
                    <a:schemeClr val="tx1"/>
                  </a:solidFill>
                  <a:round/>
                  <a:headEnd/>
                  <a:tailEnd/>
                </a:ln>
              </p:spPr>
              <p:txBody>
                <a:bodyPr wrap="none" anchor="ctr"/>
                <a:lstStyle/>
                <a:p>
                  <a:endParaRPr lang="en-US"/>
                </a:p>
              </p:txBody>
            </p:sp>
          </p:grpSp>
        </p:grpSp>
        <p:sp>
          <p:nvSpPr>
            <p:cNvPr id="149" name="Line 34">
              <a:extLst>
                <a:ext uri="{FF2B5EF4-FFF2-40B4-BE49-F238E27FC236}">
                  <a16:creationId xmlns:a16="http://schemas.microsoft.com/office/drawing/2014/main" id="{D1EDACE3-3797-4B82-9E0D-0524A236EB54}"/>
                </a:ext>
              </a:extLst>
            </p:cNvPr>
            <p:cNvSpPr>
              <a:spLocks noChangeShapeType="1"/>
            </p:cNvSpPr>
            <p:nvPr/>
          </p:nvSpPr>
          <p:spPr bwMode="auto">
            <a:xfrm flipV="1">
              <a:off x="1352710" y="2390775"/>
              <a:ext cx="2260600" cy="3556000"/>
            </a:xfrm>
            <a:prstGeom prst="line">
              <a:avLst/>
            </a:prstGeom>
            <a:noFill/>
            <a:ln w="38100">
              <a:solidFill>
                <a:srgbClr val="CC0000"/>
              </a:solidFill>
              <a:prstDash val="sysDot"/>
              <a:round/>
              <a:headEnd/>
              <a:tailEnd type="triangle" w="med" len="med"/>
            </a:ln>
          </p:spPr>
          <p:txBody>
            <a:bodyPr wrap="none" anchor="ctr"/>
            <a:lstStyle/>
            <a:p>
              <a:endParaRPr lang="en-US"/>
            </a:p>
          </p:txBody>
        </p:sp>
        <p:sp>
          <p:nvSpPr>
            <p:cNvPr id="150" name="Text Box 35">
              <a:extLst>
                <a:ext uri="{FF2B5EF4-FFF2-40B4-BE49-F238E27FC236}">
                  <a16:creationId xmlns:a16="http://schemas.microsoft.com/office/drawing/2014/main" id="{88855934-5612-4326-A090-1B9EB7F11456}"/>
                </a:ext>
              </a:extLst>
            </p:cNvPr>
            <p:cNvSpPr txBox="1">
              <a:spLocks noChangeArrowheads="1"/>
            </p:cNvSpPr>
            <p:nvPr/>
          </p:nvSpPr>
          <p:spPr bwMode="auto">
            <a:xfrm>
              <a:off x="3029110" y="2009775"/>
              <a:ext cx="1235075" cy="400110"/>
            </a:xfrm>
            <a:prstGeom prst="rect">
              <a:avLst/>
            </a:prstGeom>
            <a:noFill/>
            <a:ln w="9525">
              <a:noFill/>
              <a:miter lim="800000"/>
              <a:headEnd/>
              <a:tailEnd/>
            </a:ln>
          </p:spPr>
          <p:txBody>
            <a:bodyPr>
              <a:spAutoFit/>
            </a:bodyPr>
            <a:lstStyle/>
            <a:p>
              <a:pPr algn="ctr" eaLnBrk="0" hangingPunct="0"/>
              <a:r>
                <a:rPr lang="en-US" sz="2000" b="1">
                  <a:solidFill>
                    <a:srgbClr val="CC0000"/>
                  </a:solidFill>
                </a:rPr>
                <a:t>PC1</a:t>
              </a:r>
              <a:endParaRPr lang="en-US" sz="2000" b="1" baseline="-25000">
                <a:solidFill>
                  <a:srgbClr val="CC0000"/>
                </a:solidFill>
              </a:endParaRPr>
            </a:p>
          </p:txBody>
        </p:sp>
        <p:cxnSp>
          <p:nvCxnSpPr>
            <p:cNvPr id="151" name="Straight Connector 150">
              <a:extLst>
                <a:ext uri="{FF2B5EF4-FFF2-40B4-BE49-F238E27FC236}">
                  <a16:creationId xmlns:a16="http://schemas.microsoft.com/office/drawing/2014/main" id="{A6AB6C36-8C1C-4FF0-A567-52CB29CD08BB}"/>
                </a:ext>
              </a:extLst>
            </p:cNvPr>
            <p:cNvCxnSpPr/>
            <p:nvPr/>
          </p:nvCxnSpPr>
          <p:spPr bwMode="auto">
            <a:xfrm>
              <a:off x="1441231" y="5387028"/>
              <a:ext cx="136477" cy="88710"/>
            </a:xfrm>
            <a:prstGeom prst="line">
              <a:avLst/>
            </a:prstGeom>
            <a:solidFill>
              <a:schemeClr val="accent1">
                <a:alpha val="50000"/>
              </a:schemeClr>
            </a:solidFill>
            <a:ln w="25400" cap="flat" cmpd="sng" algn="ctr">
              <a:solidFill>
                <a:srgbClr val="92D050"/>
              </a:solidFill>
              <a:prstDash val="solid"/>
              <a:round/>
              <a:headEnd type="none" w="med" len="med"/>
              <a:tailEnd type="none" w="med" len="med"/>
            </a:ln>
            <a:effectLst/>
          </p:spPr>
        </p:cxnSp>
        <p:sp>
          <p:nvSpPr>
            <p:cNvPr id="152" name="Left Brace 151">
              <a:extLst>
                <a:ext uri="{FF2B5EF4-FFF2-40B4-BE49-F238E27FC236}">
                  <a16:creationId xmlns:a16="http://schemas.microsoft.com/office/drawing/2014/main" id="{D7492B33-1C9F-4F6E-87AE-44AD9FE05903}"/>
                </a:ext>
              </a:extLst>
            </p:cNvPr>
            <p:cNvSpPr/>
            <p:nvPr/>
          </p:nvSpPr>
          <p:spPr bwMode="auto">
            <a:xfrm rot="12746652">
              <a:off x="2123913" y="4515021"/>
              <a:ext cx="447150" cy="1319606"/>
            </a:xfrm>
            <a:prstGeom prst="leftBrace">
              <a:avLst/>
            </a:prstGeom>
            <a:noFill/>
            <a:ln w="25400" cap="flat" cmpd="sng" algn="ctr">
              <a:solidFill>
                <a:srgbClr val="92D05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Arial" charset="0"/>
              </a:endParaRPr>
            </a:p>
          </p:txBody>
        </p:sp>
        <p:sp>
          <p:nvSpPr>
            <p:cNvPr id="153" name="TextBox 152">
              <a:extLst>
                <a:ext uri="{FF2B5EF4-FFF2-40B4-BE49-F238E27FC236}">
                  <a16:creationId xmlns:a16="http://schemas.microsoft.com/office/drawing/2014/main" id="{A43662F1-34E4-4E2C-84F1-BC0508A1F669}"/>
                </a:ext>
              </a:extLst>
            </p:cNvPr>
            <p:cNvSpPr txBox="1"/>
            <p:nvPr/>
          </p:nvSpPr>
          <p:spPr>
            <a:xfrm>
              <a:off x="2539235" y="5109984"/>
              <a:ext cx="2217274" cy="369332"/>
            </a:xfrm>
            <a:prstGeom prst="rect">
              <a:avLst/>
            </a:prstGeom>
            <a:noFill/>
          </p:spPr>
          <p:txBody>
            <a:bodyPr wrap="none" rtlCol="0">
              <a:spAutoFit/>
            </a:bodyPr>
            <a:lstStyle/>
            <a:p>
              <a:r>
                <a:rPr lang="en-US" dirty="0" err="1"/>
                <a:t>t</a:t>
              </a:r>
              <a:r>
                <a:rPr lang="en-US" baseline="-25000" dirty="0" err="1"/>
                <a:t>n</a:t>
              </a:r>
              <a:r>
                <a:rPr lang="en-US" dirty="0"/>
                <a:t>, the score value</a:t>
              </a:r>
            </a:p>
          </p:txBody>
        </p:sp>
      </p:grpSp>
      <p:grpSp>
        <p:nvGrpSpPr>
          <p:cNvPr id="8" name="Group 7">
            <a:extLst>
              <a:ext uri="{FF2B5EF4-FFF2-40B4-BE49-F238E27FC236}">
                <a16:creationId xmlns:a16="http://schemas.microsoft.com/office/drawing/2014/main" id="{87FAAF30-985A-4868-AAFB-639781C6CD54}"/>
              </a:ext>
            </a:extLst>
          </p:cNvPr>
          <p:cNvGrpSpPr/>
          <p:nvPr/>
        </p:nvGrpSpPr>
        <p:grpSpPr>
          <a:xfrm>
            <a:off x="4523425" y="1350963"/>
            <a:ext cx="4835633" cy="4498975"/>
            <a:chOff x="4032886" y="1421263"/>
            <a:chExt cx="5305425" cy="4498975"/>
          </a:xfrm>
        </p:grpSpPr>
        <p:sp>
          <p:nvSpPr>
            <p:cNvPr id="154" name="Text Box 3">
              <a:extLst>
                <a:ext uri="{FF2B5EF4-FFF2-40B4-BE49-F238E27FC236}">
                  <a16:creationId xmlns:a16="http://schemas.microsoft.com/office/drawing/2014/main" id="{5B7ACA2A-0E31-4E77-AC35-67499D20BB0B}"/>
                </a:ext>
              </a:extLst>
            </p:cNvPr>
            <p:cNvSpPr txBox="1">
              <a:spLocks noChangeArrowheads="1"/>
            </p:cNvSpPr>
            <p:nvPr/>
          </p:nvSpPr>
          <p:spPr bwMode="auto">
            <a:xfrm>
              <a:off x="8527099" y="4294638"/>
              <a:ext cx="811212" cy="457200"/>
            </a:xfrm>
            <a:prstGeom prst="rect">
              <a:avLst/>
            </a:prstGeom>
            <a:noFill/>
            <a:ln w="9525">
              <a:noFill/>
              <a:miter lim="800000"/>
              <a:headEnd/>
              <a:tailEnd/>
            </a:ln>
          </p:spPr>
          <p:txBody>
            <a:bodyPr>
              <a:spAutoFit/>
            </a:bodyPr>
            <a:lstStyle/>
            <a:p>
              <a:pPr eaLnBrk="0" hangingPunct="0"/>
              <a:r>
                <a:rPr lang="en-US" sz="2400"/>
                <a:t>x</a:t>
              </a:r>
              <a:r>
                <a:rPr lang="en-US" sz="2400" baseline="-25000"/>
                <a:t>2</a:t>
              </a:r>
            </a:p>
          </p:txBody>
        </p:sp>
        <p:sp>
          <p:nvSpPr>
            <p:cNvPr id="155" name="Text Box 5">
              <a:extLst>
                <a:ext uri="{FF2B5EF4-FFF2-40B4-BE49-F238E27FC236}">
                  <a16:creationId xmlns:a16="http://schemas.microsoft.com/office/drawing/2014/main" id="{593050EF-7FCB-49A2-9374-8BDA3D34AE46}"/>
                </a:ext>
              </a:extLst>
            </p:cNvPr>
            <p:cNvSpPr txBox="1">
              <a:spLocks noChangeArrowheads="1"/>
            </p:cNvSpPr>
            <p:nvPr/>
          </p:nvSpPr>
          <p:spPr bwMode="auto">
            <a:xfrm>
              <a:off x="4093211" y="5377313"/>
              <a:ext cx="811213" cy="457200"/>
            </a:xfrm>
            <a:prstGeom prst="rect">
              <a:avLst/>
            </a:prstGeom>
            <a:noFill/>
            <a:ln w="9525">
              <a:noFill/>
              <a:miter lim="800000"/>
              <a:headEnd/>
              <a:tailEnd/>
            </a:ln>
          </p:spPr>
          <p:txBody>
            <a:bodyPr>
              <a:spAutoFit/>
            </a:bodyPr>
            <a:lstStyle/>
            <a:p>
              <a:pPr eaLnBrk="0" hangingPunct="0"/>
              <a:r>
                <a:rPr lang="en-US" sz="2400"/>
                <a:t>x</a:t>
              </a:r>
              <a:r>
                <a:rPr lang="en-US" sz="2400" baseline="-25000"/>
                <a:t>1</a:t>
              </a:r>
            </a:p>
          </p:txBody>
        </p:sp>
        <p:grpSp>
          <p:nvGrpSpPr>
            <p:cNvPr id="156" name="Group 6">
              <a:extLst>
                <a:ext uri="{FF2B5EF4-FFF2-40B4-BE49-F238E27FC236}">
                  <a16:creationId xmlns:a16="http://schemas.microsoft.com/office/drawing/2014/main" id="{734A5E14-1D37-4241-BF4B-670CEDAA388F}"/>
                </a:ext>
              </a:extLst>
            </p:cNvPr>
            <p:cNvGrpSpPr>
              <a:grpSpLocks/>
            </p:cNvGrpSpPr>
            <p:nvPr/>
          </p:nvGrpSpPr>
          <p:grpSpPr bwMode="auto">
            <a:xfrm>
              <a:off x="4188461" y="1421263"/>
              <a:ext cx="4725988" cy="4300538"/>
              <a:chOff x="2220" y="894"/>
              <a:chExt cx="2977" cy="2709"/>
            </a:xfrm>
          </p:grpSpPr>
          <p:grpSp>
            <p:nvGrpSpPr>
              <p:cNvPr id="157" name="Group 7">
                <a:extLst>
                  <a:ext uri="{FF2B5EF4-FFF2-40B4-BE49-F238E27FC236}">
                    <a16:creationId xmlns:a16="http://schemas.microsoft.com/office/drawing/2014/main" id="{1DC0B5EC-492C-4F9C-B188-1DC2346DDEB5}"/>
                  </a:ext>
                </a:extLst>
              </p:cNvPr>
              <p:cNvGrpSpPr>
                <a:grpSpLocks/>
              </p:cNvGrpSpPr>
              <p:nvPr/>
            </p:nvGrpSpPr>
            <p:grpSpPr bwMode="auto">
              <a:xfrm>
                <a:off x="2220" y="894"/>
                <a:ext cx="2977" cy="2220"/>
                <a:chOff x="3600" y="720"/>
                <a:chExt cx="2016" cy="1440"/>
              </a:xfrm>
            </p:grpSpPr>
            <p:sp>
              <p:nvSpPr>
                <p:cNvPr id="180" name="Line 8">
                  <a:extLst>
                    <a:ext uri="{FF2B5EF4-FFF2-40B4-BE49-F238E27FC236}">
                      <a16:creationId xmlns:a16="http://schemas.microsoft.com/office/drawing/2014/main" id="{A978F4A8-D798-4056-A2E1-4E59EF0BA710}"/>
                    </a:ext>
                  </a:extLst>
                </p:cNvPr>
                <p:cNvSpPr>
                  <a:spLocks noChangeShapeType="1"/>
                </p:cNvSpPr>
                <p:nvPr/>
              </p:nvSpPr>
              <p:spPr bwMode="auto">
                <a:xfrm>
                  <a:off x="4176" y="1920"/>
                  <a:ext cx="1440" cy="0"/>
                </a:xfrm>
                <a:prstGeom prst="line">
                  <a:avLst/>
                </a:prstGeom>
                <a:noFill/>
                <a:ln w="28575">
                  <a:solidFill>
                    <a:schemeClr val="tx1"/>
                  </a:solidFill>
                  <a:round/>
                  <a:headEnd/>
                  <a:tailEnd type="triangle" w="med" len="med"/>
                </a:ln>
              </p:spPr>
              <p:txBody>
                <a:bodyPr wrap="none" anchor="ctr"/>
                <a:lstStyle/>
                <a:p>
                  <a:endParaRPr lang="en-US"/>
                </a:p>
              </p:txBody>
            </p:sp>
            <p:sp>
              <p:nvSpPr>
                <p:cNvPr id="181" name="Line 9">
                  <a:extLst>
                    <a:ext uri="{FF2B5EF4-FFF2-40B4-BE49-F238E27FC236}">
                      <a16:creationId xmlns:a16="http://schemas.microsoft.com/office/drawing/2014/main" id="{1F205979-2A10-474A-903F-4CEF27AD18DF}"/>
                    </a:ext>
                  </a:extLst>
                </p:cNvPr>
                <p:cNvSpPr>
                  <a:spLocks noChangeShapeType="1"/>
                </p:cNvSpPr>
                <p:nvPr/>
              </p:nvSpPr>
              <p:spPr bwMode="auto">
                <a:xfrm rot="-5400000">
                  <a:off x="3696" y="1440"/>
                  <a:ext cx="1440" cy="0"/>
                </a:xfrm>
                <a:prstGeom prst="line">
                  <a:avLst/>
                </a:prstGeom>
                <a:noFill/>
                <a:ln w="28575">
                  <a:solidFill>
                    <a:schemeClr val="tx1"/>
                  </a:solidFill>
                  <a:round/>
                  <a:headEnd/>
                  <a:tailEnd type="triangle" w="med" len="med"/>
                </a:ln>
              </p:spPr>
              <p:txBody>
                <a:bodyPr wrap="none" anchor="ctr"/>
                <a:lstStyle/>
                <a:p>
                  <a:endParaRPr lang="en-US"/>
                </a:p>
              </p:txBody>
            </p:sp>
            <p:sp>
              <p:nvSpPr>
                <p:cNvPr id="182" name="Line 10">
                  <a:extLst>
                    <a:ext uri="{FF2B5EF4-FFF2-40B4-BE49-F238E27FC236}">
                      <a16:creationId xmlns:a16="http://schemas.microsoft.com/office/drawing/2014/main" id="{E48CCBCD-7717-4302-B436-B2B437283240}"/>
                    </a:ext>
                  </a:extLst>
                </p:cNvPr>
                <p:cNvSpPr>
                  <a:spLocks noChangeShapeType="1"/>
                </p:cNvSpPr>
                <p:nvPr/>
              </p:nvSpPr>
              <p:spPr bwMode="auto">
                <a:xfrm rot="8535288">
                  <a:off x="3600" y="2112"/>
                  <a:ext cx="1104" cy="1"/>
                </a:xfrm>
                <a:prstGeom prst="line">
                  <a:avLst/>
                </a:prstGeom>
                <a:noFill/>
                <a:ln w="28575">
                  <a:solidFill>
                    <a:schemeClr val="tx1"/>
                  </a:solidFill>
                  <a:round/>
                  <a:headEnd/>
                  <a:tailEnd type="triangle" w="med" len="med"/>
                </a:ln>
              </p:spPr>
              <p:txBody>
                <a:bodyPr wrap="none" anchor="ctr"/>
                <a:lstStyle/>
                <a:p>
                  <a:endParaRPr lang="en-US"/>
                </a:p>
              </p:txBody>
            </p:sp>
          </p:grpSp>
          <p:grpSp>
            <p:nvGrpSpPr>
              <p:cNvPr id="158" name="Group 11">
                <a:extLst>
                  <a:ext uri="{FF2B5EF4-FFF2-40B4-BE49-F238E27FC236}">
                    <a16:creationId xmlns:a16="http://schemas.microsoft.com/office/drawing/2014/main" id="{9CA8186D-A460-493E-A061-1C484407E467}"/>
                  </a:ext>
                </a:extLst>
              </p:cNvPr>
              <p:cNvGrpSpPr>
                <a:grpSpLocks/>
              </p:cNvGrpSpPr>
              <p:nvPr/>
            </p:nvGrpSpPr>
            <p:grpSpPr bwMode="auto">
              <a:xfrm>
                <a:off x="2660" y="1779"/>
                <a:ext cx="1632" cy="1824"/>
                <a:chOff x="3504" y="1152"/>
                <a:chExt cx="1632" cy="1824"/>
              </a:xfrm>
            </p:grpSpPr>
            <p:sp>
              <p:nvSpPr>
                <p:cNvPr id="159" name="Oval 12">
                  <a:extLst>
                    <a:ext uri="{FF2B5EF4-FFF2-40B4-BE49-F238E27FC236}">
                      <a16:creationId xmlns:a16="http://schemas.microsoft.com/office/drawing/2014/main" id="{7EE8CC39-B6F4-4EE4-B016-E8B6229BAE2E}"/>
                    </a:ext>
                  </a:extLst>
                </p:cNvPr>
                <p:cNvSpPr>
                  <a:spLocks noChangeArrowheads="1"/>
                </p:cNvSpPr>
                <p:nvPr/>
              </p:nvSpPr>
              <p:spPr bwMode="auto">
                <a:xfrm>
                  <a:off x="4272" y="163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0" name="Oval 13">
                  <a:extLst>
                    <a:ext uri="{FF2B5EF4-FFF2-40B4-BE49-F238E27FC236}">
                      <a16:creationId xmlns:a16="http://schemas.microsoft.com/office/drawing/2014/main" id="{C73EF20F-C8AA-40DD-A042-C0718714FC46}"/>
                    </a:ext>
                  </a:extLst>
                </p:cNvPr>
                <p:cNvSpPr>
                  <a:spLocks noChangeArrowheads="1"/>
                </p:cNvSpPr>
                <p:nvPr/>
              </p:nvSpPr>
              <p:spPr bwMode="auto">
                <a:xfrm>
                  <a:off x="4464" y="201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1" name="Oval 14">
                  <a:extLst>
                    <a:ext uri="{FF2B5EF4-FFF2-40B4-BE49-F238E27FC236}">
                      <a16:creationId xmlns:a16="http://schemas.microsoft.com/office/drawing/2014/main" id="{D8852D20-A17D-476A-9E30-24B466160AB5}"/>
                    </a:ext>
                  </a:extLst>
                </p:cNvPr>
                <p:cNvSpPr>
                  <a:spLocks noChangeArrowheads="1"/>
                </p:cNvSpPr>
                <p:nvPr/>
              </p:nvSpPr>
              <p:spPr bwMode="auto">
                <a:xfrm>
                  <a:off x="4560" y="211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2" name="Oval 15">
                  <a:extLst>
                    <a:ext uri="{FF2B5EF4-FFF2-40B4-BE49-F238E27FC236}">
                      <a16:creationId xmlns:a16="http://schemas.microsoft.com/office/drawing/2014/main" id="{3FCC156B-69E7-4F13-8CC6-824C5185F23C}"/>
                    </a:ext>
                  </a:extLst>
                </p:cNvPr>
                <p:cNvSpPr>
                  <a:spLocks noChangeArrowheads="1"/>
                </p:cNvSpPr>
                <p:nvPr/>
              </p:nvSpPr>
              <p:spPr bwMode="auto">
                <a:xfrm>
                  <a:off x="3888" y="230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3" name="Oval 16">
                  <a:extLst>
                    <a:ext uri="{FF2B5EF4-FFF2-40B4-BE49-F238E27FC236}">
                      <a16:creationId xmlns:a16="http://schemas.microsoft.com/office/drawing/2014/main" id="{DFE56F7F-849B-400E-AE59-0918131D33A4}"/>
                    </a:ext>
                  </a:extLst>
                </p:cNvPr>
                <p:cNvSpPr>
                  <a:spLocks noChangeArrowheads="1"/>
                </p:cNvSpPr>
                <p:nvPr/>
              </p:nvSpPr>
              <p:spPr bwMode="auto">
                <a:xfrm>
                  <a:off x="3504" y="288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4" name="Oval 17">
                  <a:extLst>
                    <a:ext uri="{FF2B5EF4-FFF2-40B4-BE49-F238E27FC236}">
                      <a16:creationId xmlns:a16="http://schemas.microsoft.com/office/drawing/2014/main" id="{2AB92A2A-7231-4029-B23A-0DFB44BF94C4}"/>
                    </a:ext>
                  </a:extLst>
                </p:cNvPr>
                <p:cNvSpPr>
                  <a:spLocks noChangeArrowheads="1"/>
                </p:cNvSpPr>
                <p:nvPr/>
              </p:nvSpPr>
              <p:spPr bwMode="auto">
                <a:xfrm>
                  <a:off x="3744" y="288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5" name="Oval 18">
                  <a:extLst>
                    <a:ext uri="{FF2B5EF4-FFF2-40B4-BE49-F238E27FC236}">
                      <a16:creationId xmlns:a16="http://schemas.microsoft.com/office/drawing/2014/main" id="{2522980F-C82A-4FED-B99E-41513A198BD5}"/>
                    </a:ext>
                  </a:extLst>
                </p:cNvPr>
                <p:cNvSpPr>
                  <a:spLocks noChangeArrowheads="1"/>
                </p:cNvSpPr>
                <p:nvPr/>
              </p:nvSpPr>
              <p:spPr bwMode="auto">
                <a:xfrm>
                  <a:off x="3936" y="1728"/>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6" name="Oval 19">
                  <a:extLst>
                    <a:ext uri="{FF2B5EF4-FFF2-40B4-BE49-F238E27FC236}">
                      <a16:creationId xmlns:a16="http://schemas.microsoft.com/office/drawing/2014/main" id="{AA84D145-721B-460F-8C5B-4437D3D755F7}"/>
                    </a:ext>
                  </a:extLst>
                </p:cNvPr>
                <p:cNvSpPr>
                  <a:spLocks noChangeArrowheads="1"/>
                </p:cNvSpPr>
                <p:nvPr/>
              </p:nvSpPr>
              <p:spPr bwMode="auto">
                <a:xfrm>
                  <a:off x="4080" y="158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7" name="Oval 20">
                  <a:extLst>
                    <a:ext uri="{FF2B5EF4-FFF2-40B4-BE49-F238E27FC236}">
                      <a16:creationId xmlns:a16="http://schemas.microsoft.com/office/drawing/2014/main" id="{9C8CC5CD-C6BE-4580-ADDC-5C207177EDB2}"/>
                    </a:ext>
                  </a:extLst>
                </p:cNvPr>
                <p:cNvSpPr>
                  <a:spLocks noChangeArrowheads="1"/>
                </p:cNvSpPr>
                <p:nvPr/>
              </p:nvSpPr>
              <p:spPr bwMode="auto">
                <a:xfrm>
                  <a:off x="4656" y="134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8" name="Oval 21">
                  <a:extLst>
                    <a:ext uri="{FF2B5EF4-FFF2-40B4-BE49-F238E27FC236}">
                      <a16:creationId xmlns:a16="http://schemas.microsoft.com/office/drawing/2014/main" id="{746EAF41-125C-40B8-84F9-43813611592C}"/>
                    </a:ext>
                  </a:extLst>
                </p:cNvPr>
                <p:cNvSpPr>
                  <a:spLocks noChangeArrowheads="1"/>
                </p:cNvSpPr>
                <p:nvPr/>
              </p:nvSpPr>
              <p:spPr bwMode="auto">
                <a:xfrm>
                  <a:off x="5040" y="115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69" name="Oval 22">
                  <a:extLst>
                    <a:ext uri="{FF2B5EF4-FFF2-40B4-BE49-F238E27FC236}">
                      <a16:creationId xmlns:a16="http://schemas.microsoft.com/office/drawing/2014/main" id="{B65E7C08-8163-4DA0-8520-E03509CBBF96}"/>
                    </a:ext>
                  </a:extLst>
                </p:cNvPr>
                <p:cNvSpPr>
                  <a:spLocks noChangeArrowheads="1"/>
                </p:cNvSpPr>
                <p:nvPr/>
              </p:nvSpPr>
              <p:spPr bwMode="auto">
                <a:xfrm>
                  <a:off x="4128" y="201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0" name="Oval 23">
                  <a:extLst>
                    <a:ext uri="{FF2B5EF4-FFF2-40B4-BE49-F238E27FC236}">
                      <a16:creationId xmlns:a16="http://schemas.microsoft.com/office/drawing/2014/main" id="{38BC46B0-976B-4847-814B-0FB8C0526728}"/>
                    </a:ext>
                  </a:extLst>
                </p:cNvPr>
                <p:cNvSpPr>
                  <a:spLocks noChangeArrowheads="1"/>
                </p:cNvSpPr>
                <p:nvPr/>
              </p:nvSpPr>
              <p:spPr bwMode="auto">
                <a:xfrm>
                  <a:off x="3888" y="273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1" name="Oval 24">
                  <a:extLst>
                    <a:ext uri="{FF2B5EF4-FFF2-40B4-BE49-F238E27FC236}">
                      <a16:creationId xmlns:a16="http://schemas.microsoft.com/office/drawing/2014/main" id="{5D3B6AEF-B8AE-4846-ABFF-EBAA8A083A6F}"/>
                    </a:ext>
                  </a:extLst>
                </p:cNvPr>
                <p:cNvSpPr>
                  <a:spLocks noChangeArrowheads="1"/>
                </p:cNvSpPr>
                <p:nvPr/>
              </p:nvSpPr>
              <p:spPr bwMode="auto">
                <a:xfrm>
                  <a:off x="4848" y="129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2" name="Oval 25">
                  <a:extLst>
                    <a:ext uri="{FF2B5EF4-FFF2-40B4-BE49-F238E27FC236}">
                      <a16:creationId xmlns:a16="http://schemas.microsoft.com/office/drawing/2014/main" id="{30CE2837-2D43-4988-9D8B-CA04BF662CBD}"/>
                    </a:ext>
                  </a:extLst>
                </p:cNvPr>
                <p:cNvSpPr>
                  <a:spLocks noChangeArrowheads="1"/>
                </p:cNvSpPr>
                <p:nvPr/>
              </p:nvSpPr>
              <p:spPr bwMode="auto">
                <a:xfrm>
                  <a:off x="4800" y="1824"/>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3" name="Oval 26">
                  <a:extLst>
                    <a:ext uri="{FF2B5EF4-FFF2-40B4-BE49-F238E27FC236}">
                      <a16:creationId xmlns:a16="http://schemas.microsoft.com/office/drawing/2014/main" id="{3CC9FF1F-364F-4517-8D98-1867E3C1279B}"/>
                    </a:ext>
                  </a:extLst>
                </p:cNvPr>
                <p:cNvSpPr>
                  <a:spLocks noChangeArrowheads="1"/>
                </p:cNvSpPr>
                <p:nvPr/>
              </p:nvSpPr>
              <p:spPr bwMode="auto">
                <a:xfrm>
                  <a:off x="4848" y="168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4" name="Oval 27">
                  <a:extLst>
                    <a:ext uri="{FF2B5EF4-FFF2-40B4-BE49-F238E27FC236}">
                      <a16:creationId xmlns:a16="http://schemas.microsoft.com/office/drawing/2014/main" id="{31664F70-8771-497F-921A-F54479FE80AB}"/>
                    </a:ext>
                  </a:extLst>
                </p:cNvPr>
                <p:cNvSpPr>
                  <a:spLocks noChangeArrowheads="1"/>
                </p:cNvSpPr>
                <p:nvPr/>
              </p:nvSpPr>
              <p:spPr bwMode="auto">
                <a:xfrm>
                  <a:off x="3696" y="2592"/>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5" name="Oval 28">
                  <a:extLst>
                    <a:ext uri="{FF2B5EF4-FFF2-40B4-BE49-F238E27FC236}">
                      <a16:creationId xmlns:a16="http://schemas.microsoft.com/office/drawing/2014/main" id="{7B55F08B-B406-4FD7-9BF4-E93EEA205A9F}"/>
                    </a:ext>
                  </a:extLst>
                </p:cNvPr>
                <p:cNvSpPr>
                  <a:spLocks noChangeArrowheads="1"/>
                </p:cNvSpPr>
                <p:nvPr/>
              </p:nvSpPr>
              <p:spPr bwMode="auto">
                <a:xfrm>
                  <a:off x="4224" y="249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6" name="Oval 29">
                  <a:extLst>
                    <a:ext uri="{FF2B5EF4-FFF2-40B4-BE49-F238E27FC236}">
                      <a16:creationId xmlns:a16="http://schemas.microsoft.com/office/drawing/2014/main" id="{04725606-B007-452A-A7D0-175DA0A08DC8}"/>
                    </a:ext>
                  </a:extLst>
                </p:cNvPr>
                <p:cNvSpPr>
                  <a:spLocks noChangeArrowheads="1"/>
                </p:cNvSpPr>
                <p:nvPr/>
              </p:nvSpPr>
              <p:spPr bwMode="auto">
                <a:xfrm>
                  <a:off x="3552" y="2496"/>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7" name="Oval 30">
                  <a:extLst>
                    <a:ext uri="{FF2B5EF4-FFF2-40B4-BE49-F238E27FC236}">
                      <a16:creationId xmlns:a16="http://schemas.microsoft.com/office/drawing/2014/main" id="{6B375DAA-0268-4DD7-9F78-E63CBAE0085B}"/>
                    </a:ext>
                  </a:extLst>
                </p:cNvPr>
                <p:cNvSpPr>
                  <a:spLocks noChangeArrowheads="1"/>
                </p:cNvSpPr>
                <p:nvPr/>
              </p:nvSpPr>
              <p:spPr bwMode="auto">
                <a:xfrm>
                  <a:off x="4512" y="1248"/>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8" name="Oval 31">
                  <a:extLst>
                    <a:ext uri="{FF2B5EF4-FFF2-40B4-BE49-F238E27FC236}">
                      <a16:creationId xmlns:a16="http://schemas.microsoft.com/office/drawing/2014/main" id="{CA35B6DA-2B26-40EF-96BB-51A001F17B3C}"/>
                    </a:ext>
                  </a:extLst>
                </p:cNvPr>
                <p:cNvSpPr>
                  <a:spLocks noChangeArrowheads="1"/>
                </p:cNvSpPr>
                <p:nvPr/>
              </p:nvSpPr>
              <p:spPr bwMode="auto">
                <a:xfrm>
                  <a:off x="3792" y="2160"/>
                  <a:ext cx="96" cy="96"/>
                </a:xfrm>
                <a:prstGeom prst="ellipse">
                  <a:avLst/>
                </a:prstGeom>
                <a:gradFill rotWithShape="0">
                  <a:gsLst>
                    <a:gs pos="0">
                      <a:srgbClr val="FFFF00"/>
                    </a:gs>
                    <a:gs pos="100000">
                      <a:srgbClr val="CC9900"/>
                    </a:gs>
                  </a:gsLst>
                  <a:path path="shape">
                    <a:fillToRect l="50000" t="50000" r="50000" b="50000"/>
                  </a:path>
                </a:gradFill>
                <a:ln w="9525">
                  <a:solidFill>
                    <a:schemeClr val="tx1"/>
                  </a:solidFill>
                  <a:round/>
                  <a:headEnd/>
                  <a:tailEnd/>
                </a:ln>
              </p:spPr>
              <p:txBody>
                <a:bodyPr wrap="none" anchor="ctr"/>
                <a:lstStyle/>
                <a:p>
                  <a:endParaRPr lang="en-US"/>
                </a:p>
              </p:txBody>
            </p:sp>
            <p:sp>
              <p:nvSpPr>
                <p:cNvPr id="179" name="Oval 32">
                  <a:extLst>
                    <a:ext uri="{FF2B5EF4-FFF2-40B4-BE49-F238E27FC236}">
                      <a16:creationId xmlns:a16="http://schemas.microsoft.com/office/drawing/2014/main" id="{789237E3-4DA0-45E8-8011-FFB696F950A5}"/>
                    </a:ext>
                  </a:extLst>
                </p:cNvPr>
                <p:cNvSpPr>
                  <a:spLocks noChangeArrowheads="1"/>
                </p:cNvSpPr>
                <p:nvPr/>
              </p:nvSpPr>
              <p:spPr bwMode="auto">
                <a:xfrm>
                  <a:off x="4224" y="2064"/>
                  <a:ext cx="96" cy="96"/>
                </a:xfrm>
                <a:prstGeom prst="ellipse">
                  <a:avLst/>
                </a:prstGeom>
                <a:gradFill rotWithShape="0">
                  <a:gsLst>
                    <a:gs pos="0">
                      <a:srgbClr val="FF0000"/>
                    </a:gs>
                    <a:gs pos="100000">
                      <a:srgbClr val="660033"/>
                    </a:gs>
                  </a:gsLst>
                  <a:path path="shape">
                    <a:fillToRect l="50000" t="50000" r="50000" b="50000"/>
                  </a:path>
                </a:gradFill>
                <a:ln w="9525">
                  <a:solidFill>
                    <a:schemeClr val="tx1"/>
                  </a:solidFill>
                  <a:round/>
                  <a:headEnd/>
                  <a:tailEnd/>
                </a:ln>
              </p:spPr>
              <p:txBody>
                <a:bodyPr wrap="none" anchor="ctr"/>
                <a:lstStyle/>
                <a:p>
                  <a:endParaRPr lang="en-US"/>
                </a:p>
              </p:txBody>
            </p:sp>
          </p:grpSp>
        </p:grpSp>
        <p:sp>
          <p:nvSpPr>
            <p:cNvPr id="183" name="Line 38">
              <a:extLst>
                <a:ext uri="{FF2B5EF4-FFF2-40B4-BE49-F238E27FC236}">
                  <a16:creationId xmlns:a16="http://schemas.microsoft.com/office/drawing/2014/main" id="{BF4AD81D-FB7D-4430-A1AD-BF74D48D2597}"/>
                </a:ext>
              </a:extLst>
            </p:cNvPr>
            <p:cNvSpPr>
              <a:spLocks noChangeShapeType="1"/>
            </p:cNvSpPr>
            <p:nvPr/>
          </p:nvSpPr>
          <p:spPr bwMode="auto">
            <a:xfrm flipH="1" flipV="1">
              <a:off x="4855211" y="3888238"/>
              <a:ext cx="2514600" cy="914400"/>
            </a:xfrm>
            <a:prstGeom prst="line">
              <a:avLst/>
            </a:prstGeom>
            <a:noFill/>
            <a:ln w="38100">
              <a:solidFill>
                <a:schemeClr val="hlink"/>
              </a:solidFill>
              <a:prstDash val="sysDot"/>
              <a:round/>
              <a:headEnd/>
              <a:tailEnd type="triangle" w="med" len="med"/>
            </a:ln>
          </p:spPr>
          <p:txBody>
            <a:bodyPr wrap="none" anchor="ctr"/>
            <a:lstStyle/>
            <a:p>
              <a:endParaRPr lang="en-US"/>
            </a:p>
          </p:txBody>
        </p:sp>
        <p:sp>
          <p:nvSpPr>
            <p:cNvPr id="184" name="Text Box 39">
              <a:extLst>
                <a:ext uri="{FF2B5EF4-FFF2-40B4-BE49-F238E27FC236}">
                  <a16:creationId xmlns:a16="http://schemas.microsoft.com/office/drawing/2014/main" id="{80A8F104-709C-4582-B138-CFD70CFA533D}"/>
                </a:ext>
              </a:extLst>
            </p:cNvPr>
            <p:cNvSpPr txBox="1">
              <a:spLocks noChangeArrowheads="1"/>
            </p:cNvSpPr>
            <p:nvPr/>
          </p:nvSpPr>
          <p:spPr bwMode="auto">
            <a:xfrm>
              <a:off x="4032886" y="3540546"/>
              <a:ext cx="1235075" cy="400110"/>
            </a:xfrm>
            <a:prstGeom prst="rect">
              <a:avLst/>
            </a:prstGeom>
            <a:noFill/>
            <a:ln w="9525">
              <a:noFill/>
              <a:miter lim="800000"/>
              <a:headEnd/>
              <a:tailEnd/>
            </a:ln>
          </p:spPr>
          <p:txBody>
            <a:bodyPr>
              <a:spAutoFit/>
            </a:bodyPr>
            <a:lstStyle/>
            <a:p>
              <a:pPr algn="ctr" eaLnBrk="0" hangingPunct="0"/>
              <a:r>
                <a:rPr lang="en-US" sz="2000" b="1" dirty="0">
                  <a:solidFill>
                    <a:schemeClr val="hlink"/>
                  </a:solidFill>
                </a:rPr>
                <a:t>PC2</a:t>
              </a:r>
              <a:endParaRPr lang="en-US" sz="2000" b="1" baseline="-25000" dirty="0">
                <a:solidFill>
                  <a:schemeClr val="hlink"/>
                </a:solidFill>
              </a:endParaRPr>
            </a:p>
          </p:txBody>
        </p:sp>
        <p:sp>
          <p:nvSpPr>
            <p:cNvPr id="185" name="Line 45">
              <a:extLst>
                <a:ext uri="{FF2B5EF4-FFF2-40B4-BE49-F238E27FC236}">
                  <a16:creationId xmlns:a16="http://schemas.microsoft.com/office/drawing/2014/main" id="{7658A13B-AA36-4AE4-BC40-E1261F150570}"/>
                </a:ext>
              </a:extLst>
            </p:cNvPr>
            <p:cNvSpPr>
              <a:spLocks noChangeShapeType="1"/>
            </p:cNvSpPr>
            <p:nvPr/>
          </p:nvSpPr>
          <p:spPr bwMode="auto">
            <a:xfrm flipV="1">
              <a:off x="5109211" y="2364238"/>
              <a:ext cx="2260600" cy="3556000"/>
            </a:xfrm>
            <a:prstGeom prst="line">
              <a:avLst/>
            </a:prstGeom>
            <a:noFill/>
            <a:ln w="38100">
              <a:solidFill>
                <a:srgbClr val="CC0000"/>
              </a:solidFill>
              <a:prstDash val="sysDot"/>
              <a:round/>
              <a:headEnd/>
              <a:tailEnd type="triangle" w="med" len="med"/>
            </a:ln>
          </p:spPr>
          <p:txBody>
            <a:bodyPr wrap="none" anchor="ctr"/>
            <a:lstStyle/>
            <a:p>
              <a:endParaRPr lang="en-US"/>
            </a:p>
          </p:txBody>
        </p:sp>
        <p:sp>
          <p:nvSpPr>
            <p:cNvPr id="186" name="Text Box 46">
              <a:extLst>
                <a:ext uri="{FF2B5EF4-FFF2-40B4-BE49-F238E27FC236}">
                  <a16:creationId xmlns:a16="http://schemas.microsoft.com/office/drawing/2014/main" id="{DC67F1C1-AEB9-4276-BB0E-E71F06E6FA4A}"/>
                </a:ext>
              </a:extLst>
            </p:cNvPr>
            <p:cNvSpPr txBox="1">
              <a:spLocks noChangeArrowheads="1"/>
            </p:cNvSpPr>
            <p:nvPr/>
          </p:nvSpPr>
          <p:spPr bwMode="auto">
            <a:xfrm>
              <a:off x="6785611" y="1983238"/>
              <a:ext cx="1235075" cy="400110"/>
            </a:xfrm>
            <a:prstGeom prst="rect">
              <a:avLst/>
            </a:prstGeom>
            <a:noFill/>
            <a:ln w="9525">
              <a:noFill/>
              <a:miter lim="800000"/>
              <a:headEnd/>
              <a:tailEnd/>
            </a:ln>
          </p:spPr>
          <p:txBody>
            <a:bodyPr>
              <a:spAutoFit/>
            </a:bodyPr>
            <a:lstStyle/>
            <a:p>
              <a:pPr algn="ctr" eaLnBrk="0" hangingPunct="0"/>
              <a:r>
                <a:rPr lang="en-US" sz="2000" b="1" dirty="0">
                  <a:solidFill>
                    <a:srgbClr val="CC0000"/>
                  </a:solidFill>
                </a:rPr>
                <a:t>PC1</a:t>
              </a:r>
              <a:endParaRPr lang="en-US" sz="2000" b="1" baseline="-25000" dirty="0">
                <a:solidFill>
                  <a:srgbClr val="CC0000"/>
                </a:solidFill>
              </a:endParaRPr>
            </a:p>
          </p:txBody>
        </p:sp>
      </p:grpSp>
      <p:sp>
        <p:nvSpPr>
          <p:cNvPr id="187" name="Text Box 4">
            <a:extLst>
              <a:ext uri="{FF2B5EF4-FFF2-40B4-BE49-F238E27FC236}">
                <a16:creationId xmlns:a16="http://schemas.microsoft.com/office/drawing/2014/main" id="{88A7FA90-E9C7-4453-93BD-A76996AF13DC}"/>
              </a:ext>
            </a:extLst>
          </p:cNvPr>
          <p:cNvSpPr txBox="1">
            <a:spLocks noChangeArrowheads="1"/>
          </p:cNvSpPr>
          <p:nvPr/>
        </p:nvSpPr>
        <p:spPr bwMode="auto">
          <a:xfrm>
            <a:off x="5954532" y="1117602"/>
            <a:ext cx="811213" cy="457200"/>
          </a:xfrm>
          <a:prstGeom prst="rect">
            <a:avLst/>
          </a:prstGeom>
          <a:noFill/>
          <a:ln w="9525">
            <a:noFill/>
            <a:miter lim="800000"/>
            <a:headEnd/>
            <a:tailEnd/>
          </a:ln>
        </p:spPr>
        <p:txBody>
          <a:bodyPr>
            <a:spAutoFit/>
          </a:bodyPr>
          <a:lstStyle/>
          <a:p>
            <a:pPr eaLnBrk="0" hangingPunct="0"/>
            <a:r>
              <a:rPr lang="en-US" sz="2400" dirty="0"/>
              <a:t>x</a:t>
            </a:r>
            <a:r>
              <a:rPr lang="en-US" sz="2400" baseline="-25000" dirty="0"/>
              <a:t>3</a:t>
            </a:r>
          </a:p>
        </p:txBody>
      </p:sp>
    </p:spTree>
    <p:extLst>
      <p:ext uri="{BB962C8B-B14F-4D97-AF65-F5344CB8AC3E}">
        <p14:creationId xmlns:p14="http://schemas.microsoft.com/office/powerpoint/2010/main" val="1339252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4" name="Picture 13">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6" name="Oval 15">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0" name="Picture 19">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2" name="Rectangle 21">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36E06E-67C4-2E43-9C38-D8F4971A4AA8}"/>
              </a:ext>
            </a:extLst>
          </p:cNvPr>
          <p:cNvSpPr>
            <a:spLocks noGrp="1"/>
          </p:cNvSpPr>
          <p:nvPr>
            <p:ph type="title"/>
          </p:nvPr>
        </p:nvSpPr>
        <p:spPr>
          <a:xfrm>
            <a:off x="6143943" y="1325880"/>
            <a:ext cx="2514282" cy="3066507"/>
          </a:xfrm>
        </p:spPr>
        <p:txBody>
          <a:bodyPr vert="horz" lIns="91440" tIns="45720" rIns="91440" bIns="45720" rtlCol="0" anchor="b">
            <a:normAutofit/>
          </a:bodyPr>
          <a:lstStyle/>
          <a:p>
            <a:pPr defTabSz="457200">
              <a:lnSpc>
                <a:spcPct val="90000"/>
              </a:lnSpc>
            </a:pPr>
            <a:r>
              <a:rPr lang="en-US" sz="2900" b="0" i="0" kern="1200">
                <a:solidFill>
                  <a:srgbClr val="EBEBEB"/>
                </a:solidFill>
                <a:latin typeface="+mj-lt"/>
                <a:ea typeface="+mj-ea"/>
                <a:cs typeface="+mj-cs"/>
              </a:rPr>
              <a:t>Artificial Intelligence (AI) &amp; Machine Learning (ML)</a:t>
            </a:r>
          </a:p>
        </p:txBody>
      </p:sp>
      <p:sp>
        <p:nvSpPr>
          <p:cNvPr id="26"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1"/>
            <a:ext cx="419604"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Content Placeholder 3">
            <a:extLst>
              <a:ext uri="{FF2B5EF4-FFF2-40B4-BE49-F238E27FC236}">
                <a16:creationId xmlns:a16="http://schemas.microsoft.com/office/drawing/2014/main" id="{BE2F00BE-43AB-5442-857B-C58F34A87370}"/>
              </a:ext>
            </a:extLst>
          </p:cNvPr>
          <p:cNvPicPr>
            <a:picLocks noGrp="1" noChangeAspect="1"/>
          </p:cNvPicPr>
          <p:nvPr>
            <p:ph idx="1"/>
          </p:nvPr>
        </p:nvPicPr>
        <p:blipFill rotWithShape="1">
          <a:blip r:embed="rId6"/>
          <a:srcRect r="1924"/>
          <a:stretch/>
        </p:blipFill>
        <p:spPr>
          <a:xfrm>
            <a:off x="482890" y="1294877"/>
            <a:ext cx="4702997" cy="4267780"/>
          </a:xfrm>
          <a:prstGeom prst="rect">
            <a:avLst/>
          </a:prstGeom>
          <a:effectLst/>
        </p:spPr>
      </p:pic>
    </p:spTree>
    <p:extLst>
      <p:ext uri="{BB962C8B-B14F-4D97-AF65-F5344CB8AC3E}">
        <p14:creationId xmlns:p14="http://schemas.microsoft.com/office/powerpoint/2010/main" val="78819285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6454408" y="6228080"/>
            <a:ext cx="745301" cy="762000"/>
          </a:xfrm>
          <a:prstGeom prst="rect">
            <a:avLst/>
          </a:prstGeom>
        </p:spPr>
      </p:pic>
      <p:sp>
        <p:nvSpPr>
          <p:cNvPr id="17"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 name="Title 2"/>
          <p:cNvSpPr>
            <a:spLocks noGrp="1"/>
          </p:cNvSpPr>
          <p:nvPr>
            <p:ph type="title"/>
          </p:nvPr>
        </p:nvSpPr>
        <p:spPr>
          <a:xfrm>
            <a:off x="604646" y="804672"/>
            <a:ext cx="2641019" cy="5248656"/>
          </a:xfrm>
        </p:spPr>
        <p:txBody>
          <a:bodyPr anchor="ctr">
            <a:normAutofit/>
          </a:bodyPr>
          <a:lstStyle/>
          <a:p>
            <a:pPr algn="ctr"/>
            <a:r>
              <a:rPr lang="en-US"/>
              <a:t>Principal Component </a:t>
            </a:r>
            <a:r>
              <a:rPr lang="en-US" dirty="0"/>
              <a:t>Analysis</a:t>
            </a:r>
            <a:endParaRPr lang="en-US"/>
          </a:p>
        </p:txBody>
      </p:sp>
      <p:sp>
        <p:nvSpPr>
          <p:cNvPr id="4" name="Content Placeholder 3"/>
          <p:cNvSpPr>
            <a:spLocks noGrp="1"/>
          </p:cNvSpPr>
          <p:nvPr>
            <p:ph idx="1"/>
          </p:nvPr>
        </p:nvSpPr>
        <p:spPr>
          <a:xfrm>
            <a:off x="3731895" y="804671"/>
            <a:ext cx="4799948" cy="5248657"/>
          </a:xfrm>
        </p:spPr>
        <p:txBody>
          <a:bodyPr anchor="ctr">
            <a:normAutofit/>
          </a:bodyPr>
          <a:lstStyle/>
          <a:p>
            <a:r>
              <a:rPr lang="en-US" dirty="0"/>
              <a:t>PCA is a </a:t>
            </a:r>
            <a:r>
              <a:rPr lang="en-US" i="1" dirty="0"/>
              <a:t>feature extraction</a:t>
            </a:r>
            <a:r>
              <a:rPr lang="en-US" dirty="0"/>
              <a:t> technique</a:t>
            </a:r>
          </a:p>
          <a:p>
            <a:r>
              <a:rPr lang="en-US" dirty="0"/>
              <a:t>The first </a:t>
            </a:r>
            <a:r>
              <a:rPr lang="en-US"/>
              <a:t>principal component </a:t>
            </a:r>
            <a:r>
              <a:rPr lang="en-US" dirty="0"/>
              <a:t>is the direction of the data along which observations vary </a:t>
            </a:r>
            <a:r>
              <a:rPr lang="en-US"/>
              <a:t>the most</a:t>
            </a:r>
            <a:r>
              <a:rPr lang="en-US" dirty="0"/>
              <a:t>. The second </a:t>
            </a:r>
            <a:r>
              <a:rPr lang="en-US"/>
              <a:t>principal component </a:t>
            </a:r>
            <a:r>
              <a:rPr lang="en-US" dirty="0"/>
              <a:t>will be perpendicular to the first.</a:t>
            </a:r>
          </a:p>
          <a:p>
            <a:r>
              <a:rPr lang="en-US" dirty="0"/>
              <a:t>When there are two features, </a:t>
            </a:r>
            <a:r>
              <a:rPr lang="en-US"/>
              <a:t>at most </a:t>
            </a:r>
            <a:r>
              <a:rPr lang="en-US" dirty="0"/>
              <a:t>two </a:t>
            </a:r>
            <a:r>
              <a:rPr lang="en-US"/>
              <a:t>principal components </a:t>
            </a:r>
            <a:r>
              <a:rPr lang="en-US" dirty="0"/>
              <a:t>can be identified. When dealing </a:t>
            </a:r>
            <a:r>
              <a:rPr lang="en-US"/>
              <a:t>with many </a:t>
            </a:r>
            <a:r>
              <a:rPr lang="en-US" dirty="0"/>
              <a:t>features the first few </a:t>
            </a:r>
            <a:r>
              <a:rPr lang="en-US"/>
              <a:t>principal components </a:t>
            </a:r>
            <a:r>
              <a:rPr lang="en-US" dirty="0"/>
              <a:t>will often </a:t>
            </a:r>
            <a:r>
              <a:rPr lang="en-US"/>
              <a:t>capture much </a:t>
            </a:r>
            <a:r>
              <a:rPr lang="en-US" dirty="0"/>
              <a:t>of the variation in the data.</a:t>
            </a:r>
          </a:p>
          <a:p>
            <a:r>
              <a:rPr lang="en-US" dirty="0"/>
              <a:t>PCA reduces interpretability because there is no </a:t>
            </a:r>
            <a:r>
              <a:rPr lang="en-US"/>
              <a:t>explicit meaning </a:t>
            </a:r>
            <a:r>
              <a:rPr lang="en-US" dirty="0"/>
              <a:t>to the </a:t>
            </a:r>
            <a:r>
              <a:rPr lang="en-US"/>
              <a:t>principal components </a:t>
            </a:r>
            <a:r>
              <a:rPr lang="en-US" dirty="0"/>
              <a:t>outside of their relationship to the data.</a:t>
            </a:r>
          </a:p>
          <a:p>
            <a:endParaRPr lang="en-US" dirty="0"/>
          </a:p>
        </p:txBody>
      </p:sp>
    </p:spTree>
    <p:extLst>
      <p:ext uri="{BB962C8B-B14F-4D97-AF65-F5344CB8AC3E}">
        <p14:creationId xmlns:p14="http://schemas.microsoft.com/office/powerpoint/2010/main" val="8287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23320"/>
          <a:stretch/>
        </p:blipFill>
        <p:spPr>
          <a:xfrm>
            <a:off x="6454408" y="6228080"/>
            <a:ext cx="745301" cy="762000"/>
          </a:xfrm>
          <a:prstGeom prst="rect">
            <a:avLst/>
          </a:prstGeom>
        </p:spPr>
      </p:pic>
      <p:sp>
        <p:nvSpPr>
          <p:cNvPr id="17"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 name="Title 2"/>
          <p:cNvSpPr>
            <a:spLocks noGrp="1"/>
          </p:cNvSpPr>
          <p:nvPr>
            <p:ph type="title"/>
          </p:nvPr>
        </p:nvSpPr>
        <p:spPr>
          <a:xfrm>
            <a:off x="604646" y="804672"/>
            <a:ext cx="2641019" cy="5248656"/>
          </a:xfrm>
        </p:spPr>
        <p:txBody>
          <a:bodyPr anchor="ctr">
            <a:normAutofit/>
          </a:bodyPr>
          <a:lstStyle/>
          <a:p>
            <a:pPr algn="ctr"/>
            <a:r>
              <a:rPr lang="en-US" dirty="0"/>
              <a:t>Support Vector Classifier</a:t>
            </a:r>
            <a:endParaRPr lang="en-US"/>
          </a:p>
        </p:txBody>
      </p:sp>
      <p:sp>
        <p:nvSpPr>
          <p:cNvPr id="4" name="Content Placeholder 3"/>
          <p:cNvSpPr>
            <a:spLocks noGrp="1"/>
          </p:cNvSpPr>
          <p:nvPr>
            <p:ph idx="1"/>
          </p:nvPr>
        </p:nvSpPr>
        <p:spPr>
          <a:xfrm>
            <a:off x="3731895" y="804671"/>
            <a:ext cx="4799948" cy="5248657"/>
          </a:xfrm>
        </p:spPr>
        <p:txBody>
          <a:bodyPr anchor="ctr">
            <a:normAutofit/>
          </a:bodyPr>
          <a:lstStyle/>
          <a:p>
            <a:endParaRPr lang="en-US" dirty="0"/>
          </a:p>
          <a:p>
            <a:r>
              <a:rPr lang="en-US" dirty="0"/>
              <a:t>Classify observation depending on which side of a dividing hyperplane it lies</a:t>
            </a:r>
          </a:p>
          <a:p>
            <a:r>
              <a:rPr lang="en-US" dirty="0"/>
              <a:t>It is a soft margin classifier. That is to say, it can be violated by some observations. How much will depend on the parameters used</a:t>
            </a:r>
          </a:p>
          <a:p>
            <a:endParaRPr lang="en-US" dirty="0"/>
          </a:p>
          <a:p>
            <a:r>
              <a:rPr lang="en-US" dirty="0"/>
              <a:t>Approach:</a:t>
            </a:r>
          </a:p>
          <a:p>
            <a:pPr lvl="1"/>
            <a:r>
              <a:rPr lang="en-US" dirty="0"/>
              <a:t>Find a hyperplane that will maximize the margin subject to  a tuning parameter which controls how many observations can be misclassified.</a:t>
            </a:r>
          </a:p>
          <a:p>
            <a:pPr lvl="1"/>
            <a:r>
              <a:rPr lang="en-US" dirty="0"/>
              <a:t>Observations that lie strictly (i.e. completely outside) on the correct side of the margin will not affect the classifier. All other observations are support vectors</a:t>
            </a:r>
          </a:p>
          <a:p>
            <a:endParaRPr lang="en-US" dirty="0"/>
          </a:p>
        </p:txBody>
      </p:sp>
    </p:spTree>
    <p:extLst>
      <p:ext uri="{BB962C8B-B14F-4D97-AF65-F5344CB8AC3E}">
        <p14:creationId xmlns:p14="http://schemas.microsoft.com/office/powerpoint/2010/main" val="19544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6593" y="1083735"/>
            <a:ext cx="6863105" cy="2848189"/>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6862012" cy="868026"/>
          </a:xfrm>
        </p:spPr>
        <p:txBody>
          <a:bodyPr vert="horz" lIns="91440" tIns="45720" rIns="91440" bIns="45720" rtlCol="0" anchor="b">
            <a:normAutofit/>
          </a:bodyPr>
          <a:lstStyle/>
          <a:p>
            <a:pPr defTabSz="457200">
              <a:lnSpc>
                <a:spcPct val="90000"/>
              </a:lnSpc>
            </a:pPr>
            <a:r>
              <a:rPr lang="en-US" sz="2600" b="0" i="0" kern="1200">
                <a:solidFill>
                  <a:srgbClr val="EBEBEB"/>
                </a:solidFill>
                <a:latin typeface="+mj-lt"/>
                <a:ea typeface="+mj-ea"/>
                <a:cs typeface="+mj-cs"/>
              </a:rPr>
              <a:t>Support Vectors vs Logistic Regression</a:t>
            </a:r>
          </a:p>
        </p:txBody>
      </p:sp>
    </p:spTree>
    <p:extLst>
      <p:ext uri="{BB962C8B-B14F-4D97-AF65-F5344CB8AC3E}">
        <p14:creationId xmlns:p14="http://schemas.microsoft.com/office/powerpoint/2010/main" val="3022974157"/>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7" y="629266"/>
            <a:ext cx="6939116" cy="1223983"/>
          </a:xfrm>
        </p:spPr>
        <p:txBody>
          <a:bodyPr>
            <a:normAutofit/>
          </a:bodyPr>
          <a:lstStyle/>
          <a:p>
            <a:r>
              <a:rPr lang="en-US" dirty="0"/>
              <a:t>Support Vector Machines</a:t>
            </a:r>
          </a:p>
        </p:txBody>
      </p:sp>
      <p:pic>
        <p:nvPicPr>
          <p:cNvPr id="2050" name="Picture 2" descr="Image result for support vector machine">
            <a:extLst>
              <a:ext uri="{FF2B5EF4-FFF2-40B4-BE49-F238E27FC236}">
                <a16:creationId xmlns:a16="http://schemas.microsoft.com/office/drawing/2014/main" id="{5626CD8D-3248-420F-8132-7E8F6930CB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7686" y="2487693"/>
            <a:ext cx="4088720" cy="3325224"/>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931796" y="2052214"/>
            <a:ext cx="3311470" cy="4196185"/>
          </a:xfrm>
        </p:spPr>
        <p:txBody>
          <a:bodyPr>
            <a:normAutofit/>
          </a:bodyPr>
          <a:lstStyle/>
          <a:p>
            <a:r>
              <a:rPr lang="en-US"/>
              <a:t>It is based on the idea of finding a hyperplane that best divides a dataset into two classes</a:t>
            </a:r>
          </a:p>
          <a:p>
            <a:r>
              <a:rPr lang="en-US"/>
              <a:t>Applies a simple linear method to the data but in a high dimensional feature space to separate the data</a:t>
            </a:r>
          </a:p>
          <a:p>
            <a:r>
              <a:rPr lang="en-US"/>
              <a:t>Maximize the margin between the closest point to the hyperplane</a:t>
            </a:r>
          </a:p>
        </p:txBody>
      </p:sp>
    </p:spTree>
    <p:extLst>
      <p:ext uri="{BB962C8B-B14F-4D97-AF65-F5344CB8AC3E}">
        <p14:creationId xmlns:p14="http://schemas.microsoft.com/office/powerpoint/2010/main" val="3693677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13" name="Picture 12">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15" name="Oval 14">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19" name="Picture 1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1" name="Rectangle 20">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6" name="Content Placeholder 5" descr="A picture containing indoor, photo&#10;&#10;Description automatically generated">
            <a:extLst>
              <a:ext uri="{FF2B5EF4-FFF2-40B4-BE49-F238E27FC236}">
                <a16:creationId xmlns:a16="http://schemas.microsoft.com/office/drawing/2014/main" id="{407E77F1-9F67-40D1-8303-3A02BA55F279}"/>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6593" y="929317"/>
            <a:ext cx="6863105" cy="3002607"/>
          </a:xfrm>
          <a:prstGeom prst="rect">
            <a:avLst/>
          </a:prstGeom>
          <a:effectLst/>
        </p:spPr>
      </p:pic>
      <p:sp>
        <p:nvSpPr>
          <p:cNvPr id="29" name="Freeform: Shape 28">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3FF2F-D9E8-4468-BB3E-BC2EB1FDD577}"/>
              </a:ext>
            </a:extLst>
          </p:cNvPr>
          <p:cNvSpPr>
            <a:spLocks noGrp="1"/>
          </p:cNvSpPr>
          <p:nvPr>
            <p:ph type="title"/>
          </p:nvPr>
        </p:nvSpPr>
        <p:spPr>
          <a:xfrm>
            <a:off x="477687" y="4854346"/>
            <a:ext cx="6862012" cy="868026"/>
          </a:xfrm>
        </p:spPr>
        <p:txBody>
          <a:bodyPr vert="horz" lIns="91440" tIns="45720" rIns="91440" bIns="45720" rtlCol="0" anchor="b">
            <a:normAutofit/>
          </a:bodyPr>
          <a:lstStyle/>
          <a:p>
            <a:pPr defTabSz="457200"/>
            <a:r>
              <a:rPr lang="en-US" sz="4200" b="0" i="0" kern="1200">
                <a:solidFill>
                  <a:srgbClr val="EBEBEB"/>
                </a:solidFill>
                <a:latin typeface="+mj-lt"/>
                <a:ea typeface="+mj-ea"/>
                <a:cs typeface="+mj-cs"/>
              </a:rPr>
              <a:t>Support Vector Machines</a:t>
            </a:r>
          </a:p>
        </p:txBody>
      </p:sp>
    </p:spTree>
    <p:extLst>
      <p:ext uri="{BB962C8B-B14F-4D97-AF65-F5344CB8AC3E}">
        <p14:creationId xmlns:p14="http://schemas.microsoft.com/office/powerpoint/2010/main" val="3245182056"/>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8"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9"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31"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32"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9143771"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2">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3753695"/>
            <a:ext cx="2604045"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4"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476593" y="693555"/>
            <a:ext cx="6863105" cy="3238369"/>
          </a:xfrm>
          <a:prstGeom prst="rect">
            <a:avLst/>
          </a:prstGeom>
          <a:effectLst/>
        </p:spPr>
      </p:pic>
      <p:sp>
        <p:nvSpPr>
          <p:cNvPr id="27" name="Freeform: Shape 26">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9144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687" y="4854346"/>
            <a:ext cx="6862012" cy="868026"/>
          </a:xfrm>
        </p:spPr>
        <p:txBody>
          <a:bodyPr vert="horz" lIns="91440" tIns="45720" rIns="91440" bIns="45720" rtlCol="0" anchor="b">
            <a:normAutofit/>
          </a:bodyPr>
          <a:lstStyle/>
          <a:p>
            <a:pPr defTabSz="457200">
              <a:lnSpc>
                <a:spcPct val="90000"/>
              </a:lnSpc>
            </a:pPr>
            <a:r>
              <a:rPr lang="en-US" sz="2900" b="0" i="0" kern="1200">
                <a:solidFill>
                  <a:srgbClr val="EBEBEB"/>
                </a:solidFill>
                <a:latin typeface="+mj-lt"/>
                <a:ea typeface="+mj-ea"/>
                <a:cs typeface="+mj-cs"/>
              </a:rPr>
              <a:t>Non-Linear Support Vector Machines</a:t>
            </a:r>
          </a:p>
        </p:txBody>
      </p:sp>
    </p:spTree>
    <p:extLst>
      <p:ext uri="{BB962C8B-B14F-4D97-AF65-F5344CB8AC3E}">
        <p14:creationId xmlns:p14="http://schemas.microsoft.com/office/powerpoint/2010/main" val="113317810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Great Resources</a:t>
            </a:r>
          </a:p>
        </p:txBody>
      </p:sp>
      <p:sp>
        <p:nvSpPr>
          <p:cNvPr id="4" name="Content Placeholder 3"/>
          <p:cNvSpPr>
            <a:spLocks noGrp="1"/>
          </p:cNvSpPr>
          <p:nvPr>
            <p:ph idx="1"/>
          </p:nvPr>
        </p:nvSpPr>
        <p:spPr>
          <a:xfrm>
            <a:off x="656402" y="1447800"/>
            <a:ext cx="6709906" cy="4195481"/>
          </a:xfrm>
        </p:spPr>
        <p:txBody>
          <a:bodyPr>
            <a:normAutofit fontScale="92500"/>
          </a:bodyPr>
          <a:lstStyle/>
          <a:p>
            <a:r>
              <a:rPr lang="en-US" dirty="0"/>
              <a:t>Books</a:t>
            </a:r>
          </a:p>
          <a:p>
            <a:pPr lvl="1"/>
            <a:r>
              <a:rPr lang="en-US" dirty="0">
                <a:hlinkClick r:id="rId2"/>
              </a:rPr>
              <a:t>Introduction to Statistical Learning, James, Witten, Hastie and </a:t>
            </a:r>
            <a:r>
              <a:rPr lang="en-US" dirty="0" err="1">
                <a:hlinkClick r:id="rId2"/>
              </a:rPr>
              <a:t>Tibshirani</a:t>
            </a:r>
            <a:r>
              <a:rPr lang="en-US" dirty="0">
                <a:hlinkClick r:id="rId2"/>
              </a:rPr>
              <a:t> (free download available)</a:t>
            </a:r>
            <a:endParaRPr lang="en-US" dirty="0"/>
          </a:p>
          <a:p>
            <a:pPr lvl="1"/>
            <a:r>
              <a:rPr lang="en-US" dirty="0"/>
              <a:t>Data Science for Business, Foster Provost and Tom Fawcett</a:t>
            </a:r>
          </a:p>
          <a:p>
            <a:pPr lvl="1"/>
            <a:r>
              <a:rPr lang="en-US" dirty="0"/>
              <a:t>Machine Learning with Python Cookbook, Chris </a:t>
            </a:r>
            <a:r>
              <a:rPr lang="en-US" dirty="0" err="1"/>
              <a:t>Albon</a:t>
            </a:r>
            <a:endParaRPr lang="en-US" dirty="0"/>
          </a:p>
          <a:p>
            <a:pPr lvl="1"/>
            <a:r>
              <a:rPr lang="en-US" dirty="0"/>
              <a:t>Introduction to Machine Learning with Python, Sarah Guido and Andreas Müller</a:t>
            </a:r>
          </a:p>
          <a:p>
            <a:pPr lvl="1"/>
            <a:r>
              <a:rPr lang="en-US" dirty="0"/>
              <a:t>Fundamentals of Machine Learning for Predictive Data Analytics, John Kelleher, Brian Mac </a:t>
            </a:r>
            <a:r>
              <a:rPr lang="en-US" dirty="0" err="1"/>
              <a:t>Namee</a:t>
            </a:r>
            <a:r>
              <a:rPr lang="en-US" dirty="0"/>
              <a:t>, Aoife D’Arcy</a:t>
            </a:r>
          </a:p>
          <a:p>
            <a:pPr lvl="1"/>
            <a:r>
              <a:rPr lang="en-US" dirty="0"/>
              <a:t>Python Data Science Handbook, Jake </a:t>
            </a:r>
            <a:r>
              <a:rPr lang="en-US" dirty="0" err="1"/>
              <a:t>VanderPlas</a:t>
            </a:r>
            <a:endParaRPr lang="en-US" dirty="0"/>
          </a:p>
          <a:p>
            <a:pPr lvl="1"/>
            <a:r>
              <a:rPr lang="en-US" dirty="0"/>
              <a:t>Hands-On Machine Learning with </a:t>
            </a:r>
            <a:r>
              <a:rPr lang="en-US" dirty="0" err="1"/>
              <a:t>Scikit</a:t>
            </a:r>
            <a:r>
              <a:rPr lang="en-US" dirty="0"/>
              <a:t>-Learn and TensorFlow, </a:t>
            </a:r>
            <a:r>
              <a:rPr lang="en-US" dirty="0" err="1"/>
              <a:t>Aurélien</a:t>
            </a:r>
            <a:r>
              <a:rPr lang="en-US" dirty="0"/>
              <a:t> </a:t>
            </a:r>
            <a:r>
              <a:rPr lang="en-US" dirty="0" err="1"/>
              <a:t>Géron</a:t>
            </a:r>
            <a:endParaRPr lang="en-US" dirty="0"/>
          </a:p>
          <a:p>
            <a:r>
              <a:rPr lang="en-US" dirty="0"/>
              <a:t>Free Online Courses</a:t>
            </a:r>
          </a:p>
          <a:p>
            <a:pPr lvl="1"/>
            <a:r>
              <a:rPr lang="en-US" dirty="0">
                <a:hlinkClick r:id="rId3"/>
              </a:rPr>
              <a:t>Machine Learning (</a:t>
            </a:r>
            <a:r>
              <a:rPr lang="en-US" dirty="0" err="1">
                <a:hlinkClick r:id="rId3"/>
              </a:rPr>
              <a:t>Matlab</a:t>
            </a:r>
            <a:r>
              <a:rPr lang="en-US" dirty="0">
                <a:hlinkClick r:id="rId3"/>
              </a:rPr>
              <a:t>/GNU Octave), Coursera, Andrew Ng</a:t>
            </a:r>
            <a:endParaRPr lang="en-US" dirty="0"/>
          </a:p>
          <a:p>
            <a:pPr lvl="1"/>
            <a:r>
              <a:rPr lang="en-US" dirty="0">
                <a:hlinkClick r:id="rId4"/>
              </a:rPr>
              <a:t>Intro to Machine Learning (Python and </a:t>
            </a:r>
            <a:r>
              <a:rPr lang="en-US" dirty="0" err="1">
                <a:hlinkClick r:id="rId4"/>
              </a:rPr>
              <a:t>scikit</a:t>
            </a:r>
            <a:r>
              <a:rPr lang="en-US" dirty="0">
                <a:hlinkClick r:id="rId4"/>
              </a:rPr>
              <a:t> learn), </a:t>
            </a:r>
            <a:r>
              <a:rPr lang="en-US" dirty="0" err="1">
                <a:hlinkClick r:id="rId4"/>
              </a:rPr>
              <a:t>Udacity</a:t>
            </a:r>
            <a:r>
              <a:rPr lang="en-US" dirty="0">
                <a:hlinkClick r:id="rId4"/>
              </a:rPr>
              <a:t>, Katie Malone and Sebastian </a:t>
            </a:r>
            <a:r>
              <a:rPr lang="en-US" dirty="0" err="1">
                <a:hlinkClick r:id="rId4"/>
              </a:rPr>
              <a:t>Thrun</a:t>
            </a:r>
            <a:endParaRPr lang="en-US" dirty="0"/>
          </a:p>
          <a:p>
            <a:pPr lvl="1"/>
            <a:r>
              <a:rPr lang="en-US" dirty="0">
                <a:hlinkClick r:id="rId5"/>
              </a:rPr>
              <a:t>Statistical Learning (R), Stanford, Trevor Hastie and Rob </a:t>
            </a:r>
            <a:r>
              <a:rPr lang="en-US" dirty="0" err="1">
                <a:hlinkClick r:id="rId5"/>
              </a:rPr>
              <a:t>Tibshirani</a:t>
            </a:r>
            <a:endParaRPr lang="en-US" dirty="0"/>
          </a:p>
        </p:txBody>
      </p:sp>
      <p:sp>
        <p:nvSpPr>
          <p:cNvPr id="5" name="TextBox 4"/>
          <p:cNvSpPr txBox="1"/>
          <p:nvPr/>
        </p:nvSpPr>
        <p:spPr>
          <a:xfrm>
            <a:off x="484584" y="5867400"/>
            <a:ext cx="6313460" cy="307777"/>
          </a:xfrm>
          <a:prstGeom prst="rect">
            <a:avLst/>
          </a:prstGeom>
          <a:noFill/>
        </p:spPr>
        <p:txBody>
          <a:bodyPr wrap="none" rtlCol="0">
            <a:spAutoFit/>
          </a:bodyPr>
          <a:lstStyle/>
          <a:p>
            <a:r>
              <a:rPr lang="en-US" sz="1400" i="1" dirty="0"/>
              <a:t>Note: Ng’s course uses </a:t>
            </a:r>
            <a:r>
              <a:rPr lang="en-US" sz="1400" i="1" dirty="0" err="1"/>
              <a:t>Matlab</a:t>
            </a:r>
            <a:r>
              <a:rPr lang="en-US" sz="1400" i="1" dirty="0"/>
              <a:t>/Octave and Hastie and </a:t>
            </a:r>
            <a:r>
              <a:rPr lang="en-US" sz="1400" i="1" dirty="0" err="1"/>
              <a:t>Tibshirani</a:t>
            </a:r>
            <a:r>
              <a:rPr lang="en-US" sz="1400" i="1" dirty="0"/>
              <a:t> use the R language</a:t>
            </a:r>
          </a:p>
        </p:txBody>
      </p:sp>
    </p:spTree>
    <p:extLst>
      <p:ext uri="{BB962C8B-B14F-4D97-AF65-F5344CB8AC3E}">
        <p14:creationId xmlns:p14="http://schemas.microsoft.com/office/powerpoint/2010/main" val="3139939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905" y="1450259"/>
            <a:ext cx="2815200" cy="1442153"/>
          </a:xfrm>
        </p:spPr>
        <p:txBody>
          <a:bodyPr>
            <a:normAutofit/>
          </a:bodyPr>
          <a:lstStyle/>
          <a:p>
            <a:pPr>
              <a:lnSpc>
                <a:spcPct val="90000"/>
              </a:lnSpc>
            </a:pPr>
            <a:r>
              <a:rPr lang="en-US" sz="3100"/>
              <a:t>Introduction to Machine Learning (ML)</a:t>
            </a:r>
          </a:p>
        </p:txBody>
      </p:sp>
      <p:pic>
        <p:nvPicPr>
          <p:cNvPr id="9220" name="Picture 4" descr="Related image">
            <a:extLst>
              <a:ext uri="{FF2B5EF4-FFF2-40B4-BE49-F238E27FC236}">
                <a16:creationId xmlns:a16="http://schemas.microsoft.com/office/drawing/2014/main" id="{F817D9D4-4D97-45D5-A071-911E14D20A3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002" r="20076"/>
          <a:stretch/>
        </p:blipFill>
        <p:spPr bwMode="auto">
          <a:xfrm>
            <a:off x="484899" y="1447799"/>
            <a:ext cx="4870432" cy="4572001"/>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841984" y="3072385"/>
            <a:ext cx="2816240" cy="2947415"/>
          </a:xfrm>
        </p:spPr>
        <p:txBody>
          <a:bodyPr>
            <a:normAutofit/>
          </a:bodyPr>
          <a:lstStyle/>
          <a:p>
            <a:pPr>
              <a:lnSpc>
                <a:spcPct val="90000"/>
              </a:lnSpc>
            </a:pPr>
            <a:r>
              <a:rPr lang="en-US" sz="1100"/>
              <a:t>ML is one of the branch/subfield of Artificial Intelligence (AI) </a:t>
            </a:r>
          </a:p>
          <a:p>
            <a:pPr>
              <a:lnSpc>
                <a:spcPct val="90000"/>
              </a:lnSpc>
            </a:pPr>
            <a:r>
              <a:rPr lang="en-US" sz="1100"/>
              <a:t>It is the construction and study of systems which can learn from data.</a:t>
            </a:r>
          </a:p>
          <a:p>
            <a:pPr>
              <a:lnSpc>
                <a:spcPct val="90000"/>
              </a:lnSpc>
            </a:pPr>
            <a:r>
              <a:rPr lang="en-US" sz="1100"/>
              <a:t>It identifies pattern and relations from data and make decisions with minimum human intervention.</a:t>
            </a:r>
          </a:p>
          <a:p>
            <a:pPr>
              <a:lnSpc>
                <a:spcPct val="90000"/>
              </a:lnSpc>
            </a:pPr>
            <a:r>
              <a:rPr lang="en-US" sz="1100"/>
              <a:t>Applications of ML:</a:t>
            </a:r>
          </a:p>
          <a:p>
            <a:pPr lvl="1">
              <a:lnSpc>
                <a:spcPct val="90000"/>
              </a:lnSpc>
            </a:pPr>
            <a:r>
              <a:rPr lang="en-US" sz="1100"/>
              <a:t>Market Basket Analysis</a:t>
            </a:r>
          </a:p>
          <a:p>
            <a:pPr lvl="1">
              <a:lnSpc>
                <a:spcPct val="90000"/>
              </a:lnSpc>
            </a:pPr>
            <a:r>
              <a:rPr lang="en-US" sz="1100"/>
              <a:t>Credit scoring, Fraud Detection</a:t>
            </a:r>
          </a:p>
          <a:p>
            <a:pPr lvl="1">
              <a:lnSpc>
                <a:spcPct val="90000"/>
              </a:lnSpc>
            </a:pPr>
            <a:r>
              <a:rPr lang="en-US" sz="1100"/>
              <a:t>Spam email detections</a:t>
            </a:r>
          </a:p>
          <a:p>
            <a:pPr lvl="1">
              <a:lnSpc>
                <a:spcPct val="90000"/>
              </a:lnSpc>
            </a:pPr>
            <a:r>
              <a:rPr lang="en-US" sz="1100"/>
              <a:t>Chatbots</a:t>
            </a:r>
          </a:p>
        </p:txBody>
      </p:sp>
    </p:spTree>
    <p:extLst>
      <p:ext uri="{BB962C8B-B14F-4D97-AF65-F5344CB8AC3E}">
        <p14:creationId xmlns:p14="http://schemas.microsoft.com/office/powerpoint/2010/main" val="2218444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45993"/>
            <a:ext cx="6705600" cy="1081615"/>
          </a:xfrm>
        </p:spPr>
        <p:txBody>
          <a:bodyPr>
            <a:normAutofit/>
          </a:bodyPr>
          <a:lstStyle/>
          <a:p>
            <a:pPr>
              <a:lnSpc>
                <a:spcPct val="90000"/>
              </a:lnSpc>
            </a:pPr>
            <a:r>
              <a:rPr lang="en-US" sz="2325" dirty="0"/>
              <a:t>Introduction to Machine Learning</a:t>
            </a:r>
          </a:p>
        </p:txBody>
      </p:sp>
      <p:pic>
        <p:nvPicPr>
          <p:cNvPr id="8194" name="Picture 2" descr="Image result for machine learning">
            <a:extLst>
              <a:ext uri="{FF2B5EF4-FFF2-40B4-BE49-F238E27FC236}">
                <a16:creationId xmlns:a16="http://schemas.microsoft.com/office/drawing/2014/main" id="{D62765CD-D569-4B18-BB28-BAAC9648443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 b="1534"/>
          <a:stretch/>
        </p:blipFill>
        <p:spPr bwMode="auto">
          <a:xfrm>
            <a:off x="838200" y="1752600"/>
            <a:ext cx="7010400" cy="4191000"/>
          </a:xfrm>
          <a:prstGeom prst="rect">
            <a:avLst/>
          </a:prstGeom>
          <a:noFill/>
          <a:effectLst>
            <a:outerShdw blurRad="50800" dist="38100" dir="5400000" algn="t" rotWithShape="0">
              <a:prstClr val="black">
                <a:alpha val="43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50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6454408" y="6228080"/>
            <a:ext cx="745301"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1704A28-8CF4-6E44-BE4A-BCC0FD13B168}"/>
              </a:ext>
            </a:extLst>
          </p:cNvPr>
          <p:cNvSpPr>
            <a:spLocks noGrp="1"/>
          </p:cNvSpPr>
          <p:nvPr>
            <p:ph type="title"/>
          </p:nvPr>
        </p:nvSpPr>
        <p:spPr>
          <a:xfrm>
            <a:off x="604646" y="804672"/>
            <a:ext cx="2641019" cy="5248656"/>
          </a:xfrm>
        </p:spPr>
        <p:txBody>
          <a:bodyPr anchor="ctr">
            <a:normAutofit/>
          </a:bodyPr>
          <a:lstStyle/>
          <a:p>
            <a:pPr algn="ctr"/>
            <a:r>
              <a:rPr lang="en-US" dirty="0"/>
              <a:t>Supervised Learning:</a:t>
            </a:r>
            <a:endParaRPr lang="en-US"/>
          </a:p>
        </p:txBody>
      </p:sp>
      <p:sp>
        <p:nvSpPr>
          <p:cNvPr id="3" name="Content Placeholder 2">
            <a:extLst>
              <a:ext uri="{FF2B5EF4-FFF2-40B4-BE49-F238E27FC236}">
                <a16:creationId xmlns:a16="http://schemas.microsoft.com/office/drawing/2014/main" id="{CC6702B6-1728-B344-A400-8173456BD5AD}"/>
              </a:ext>
            </a:extLst>
          </p:cNvPr>
          <p:cNvSpPr>
            <a:spLocks noGrp="1"/>
          </p:cNvSpPr>
          <p:nvPr>
            <p:ph idx="1"/>
          </p:nvPr>
        </p:nvSpPr>
        <p:spPr>
          <a:xfrm>
            <a:off x="3704856" y="1447800"/>
            <a:ext cx="4981943" cy="5248657"/>
          </a:xfrm>
        </p:spPr>
        <p:txBody>
          <a:bodyPr anchor="ctr">
            <a:normAutofit/>
          </a:bodyPr>
          <a:lstStyle/>
          <a:p>
            <a:r>
              <a:rPr lang="en-US" dirty="0"/>
              <a:t>’Teach the model’</a:t>
            </a:r>
          </a:p>
          <a:p>
            <a:r>
              <a:rPr lang="en-US" dirty="0"/>
              <a:t>Trained on a labeled dataset, </a:t>
            </a:r>
          </a:p>
          <a:p>
            <a:r>
              <a:rPr lang="en-US" dirty="0"/>
              <a:t>Predict the outcome of out-of-sample data</a:t>
            </a:r>
          </a:p>
          <a:p>
            <a:r>
              <a:rPr lang="en-US" dirty="0"/>
              <a:t>Two types : Classification &amp; Regression</a:t>
            </a:r>
          </a:p>
          <a:p>
            <a:r>
              <a:rPr lang="en-US" dirty="0"/>
              <a:t>Make predictions based on past evidence</a:t>
            </a:r>
          </a:p>
          <a:p>
            <a:r>
              <a:rPr lang="en-US" dirty="0"/>
              <a:t> Example: You get a bunch of photos of fruits. Model then recognizes the next bunch of fruits.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8761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68580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828800"/>
            <a:ext cx="0" cy="32004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b="23320"/>
          <a:stretch/>
        </p:blipFill>
        <p:spPr>
          <a:xfrm>
            <a:off x="6454408" y="6228080"/>
            <a:ext cx="745301" cy="762000"/>
          </a:xfrm>
          <a:prstGeom prst="rect">
            <a:avLst/>
          </a:prstGeom>
        </p:spPr>
      </p:pic>
      <p:sp>
        <p:nvSpPr>
          <p:cNvPr id="16"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533D1981-62A5-6946-B2D2-F71C09BDAFB8}"/>
              </a:ext>
            </a:extLst>
          </p:cNvPr>
          <p:cNvSpPr>
            <a:spLocks noGrp="1"/>
          </p:cNvSpPr>
          <p:nvPr>
            <p:ph type="title"/>
          </p:nvPr>
        </p:nvSpPr>
        <p:spPr>
          <a:xfrm>
            <a:off x="604646" y="804672"/>
            <a:ext cx="2641019" cy="5248656"/>
          </a:xfrm>
        </p:spPr>
        <p:txBody>
          <a:bodyPr anchor="ctr">
            <a:normAutofit/>
          </a:bodyPr>
          <a:lstStyle/>
          <a:p>
            <a:pPr algn="ctr"/>
            <a:r>
              <a:rPr lang="en-US" sz="2900"/>
              <a:t>Unsupervised Learning:</a:t>
            </a:r>
          </a:p>
        </p:txBody>
      </p:sp>
      <p:sp>
        <p:nvSpPr>
          <p:cNvPr id="3" name="Content Placeholder 2">
            <a:extLst>
              <a:ext uri="{FF2B5EF4-FFF2-40B4-BE49-F238E27FC236}">
                <a16:creationId xmlns:a16="http://schemas.microsoft.com/office/drawing/2014/main" id="{FAF9882A-C623-B149-910D-F8320CE23EA0}"/>
              </a:ext>
            </a:extLst>
          </p:cNvPr>
          <p:cNvSpPr>
            <a:spLocks noGrp="1"/>
          </p:cNvSpPr>
          <p:nvPr>
            <p:ph idx="1"/>
          </p:nvPr>
        </p:nvSpPr>
        <p:spPr>
          <a:xfrm>
            <a:off x="3731894" y="804671"/>
            <a:ext cx="4878705" cy="5248657"/>
          </a:xfrm>
        </p:spPr>
        <p:txBody>
          <a:bodyPr anchor="ctr">
            <a:normAutofit/>
          </a:bodyPr>
          <a:lstStyle/>
          <a:p>
            <a:r>
              <a:rPr lang="en-US" dirty="0"/>
              <a:t>We do not supervise the learning model</a:t>
            </a:r>
          </a:p>
          <a:p>
            <a:r>
              <a:rPr lang="en-US" dirty="0"/>
              <a:t>Model works on its own to discover information</a:t>
            </a:r>
          </a:p>
          <a:p>
            <a:r>
              <a:rPr lang="en-US" dirty="0"/>
              <a:t>Uses algorithms (</a:t>
            </a:r>
            <a:r>
              <a:rPr lang="en-US" dirty="0" err="1"/>
              <a:t>eg.</a:t>
            </a:r>
            <a:r>
              <a:rPr lang="en-US" dirty="0"/>
              <a:t> clustering) that draws conclusion on Unlabeled data</a:t>
            </a:r>
          </a:p>
          <a:p>
            <a:r>
              <a:rPr lang="en-US" dirty="0"/>
              <a:t>It has more difficult algorithms than supervised learning</a:t>
            </a:r>
          </a:p>
          <a:p>
            <a:r>
              <a:rPr lang="en-US" dirty="0"/>
              <a:t>Mostly used for exploratory analysis and dimensionality reduction.</a:t>
            </a:r>
          </a:p>
        </p:txBody>
      </p:sp>
    </p:spTree>
    <p:extLst>
      <p:ext uri="{BB962C8B-B14F-4D97-AF65-F5344CB8AC3E}">
        <p14:creationId xmlns:p14="http://schemas.microsoft.com/office/powerpoint/2010/main" val="3287172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1448</TotalTime>
  <Words>3194</Words>
  <Application>Microsoft Office PowerPoint</Application>
  <PresentationFormat>On-screen Show (4:3)</PresentationFormat>
  <Paragraphs>498</Paragraphs>
  <Slides>56</Slides>
  <Notes>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56</vt:i4>
      </vt:variant>
    </vt:vector>
  </HeadingPairs>
  <TitlesOfParts>
    <vt:vector size="67" baseType="lpstr">
      <vt:lpstr>Arial</vt:lpstr>
      <vt:lpstr>Calibri</vt:lpstr>
      <vt:lpstr>Cambria Math</vt:lpstr>
      <vt:lpstr>Century Gothic</vt:lpstr>
      <vt:lpstr>Consolas</vt:lpstr>
      <vt:lpstr>SourceSansProBold</vt:lpstr>
      <vt:lpstr>Trebuchet MS</vt:lpstr>
      <vt:lpstr>Wingdings</vt:lpstr>
      <vt:lpstr>Wingdings 3</vt:lpstr>
      <vt:lpstr>Ion</vt:lpstr>
      <vt:lpstr>1_Office Theme</vt:lpstr>
      <vt:lpstr>PowerPoint Presentation</vt:lpstr>
      <vt:lpstr>Intro to DS and ML in Python</vt:lpstr>
      <vt:lpstr>Introductions</vt:lpstr>
      <vt:lpstr>Google Colaboratory</vt:lpstr>
      <vt:lpstr>Artificial Intelligence (AI) &amp; Machine Learning (ML)</vt:lpstr>
      <vt:lpstr>Introduction to Machine Learning (ML)</vt:lpstr>
      <vt:lpstr>Introduction to Machine Learning</vt:lpstr>
      <vt:lpstr>Supervised Learning:</vt:lpstr>
      <vt:lpstr>Unsupervised Learning:</vt:lpstr>
      <vt:lpstr>Supervised vs Unsupervised Learning</vt:lpstr>
      <vt:lpstr>CRISP-DM</vt:lpstr>
      <vt:lpstr>Business Understanding</vt:lpstr>
      <vt:lpstr> Exploratory Data Analysis</vt:lpstr>
      <vt:lpstr>Data Terminology</vt:lpstr>
      <vt:lpstr>Data Preparation</vt:lpstr>
      <vt:lpstr>Python Intro</vt:lpstr>
      <vt:lpstr>Introducing Key Python Packages</vt:lpstr>
      <vt:lpstr>Numpy</vt:lpstr>
      <vt:lpstr>Pandas</vt:lpstr>
      <vt:lpstr>Matplotlib</vt:lpstr>
      <vt:lpstr>Seaborn</vt:lpstr>
      <vt:lpstr>Scikit-learn</vt:lpstr>
      <vt:lpstr>Modeling and Evaluation</vt:lpstr>
      <vt:lpstr>Bias/Variance</vt:lpstr>
      <vt:lpstr>Overfitting and Regularization</vt:lpstr>
      <vt:lpstr>Loss</vt:lpstr>
      <vt:lpstr>Deployment</vt:lpstr>
      <vt:lpstr>Some Mathematical Foundations</vt:lpstr>
      <vt:lpstr>Gradient Descent</vt:lpstr>
      <vt:lpstr>Learning Rate</vt:lpstr>
      <vt:lpstr>Slope-Intercept Form of a Line</vt:lpstr>
      <vt:lpstr>Regression</vt:lpstr>
      <vt:lpstr>Logistic Regression - Linearity</vt:lpstr>
      <vt:lpstr>Classification</vt:lpstr>
      <vt:lpstr>Logistic Regression - Sigmoid Function</vt:lpstr>
      <vt:lpstr>Effect of Logistic Function Weight</vt:lpstr>
      <vt:lpstr>Logistic Regression – Sigmoid and Probability</vt:lpstr>
      <vt:lpstr>Clustering</vt:lpstr>
      <vt:lpstr>Clustering</vt:lpstr>
      <vt:lpstr>K-Means Clustering</vt:lpstr>
      <vt:lpstr>K-Means Clustering</vt:lpstr>
      <vt:lpstr>Decision Trees</vt:lpstr>
      <vt:lpstr>Decision Tree Pruning</vt:lpstr>
      <vt:lpstr>Ensembles: Bagging and Boosting</vt:lpstr>
      <vt:lpstr>Ensemble Methods</vt:lpstr>
      <vt:lpstr>Random Forest</vt:lpstr>
      <vt:lpstr>Gradient Boosting</vt:lpstr>
      <vt:lpstr>Dimensionality Reduction</vt:lpstr>
      <vt:lpstr>Principal Component Analysis </vt:lpstr>
      <vt:lpstr>Principal Component Analysis</vt:lpstr>
      <vt:lpstr>Support Vector Classifier</vt:lpstr>
      <vt:lpstr>Support Vectors vs Logistic Regression</vt:lpstr>
      <vt:lpstr>Support Vector Machines</vt:lpstr>
      <vt:lpstr>Support Vector Machines</vt:lpstr>
      <vt:lpstr>Non-Linear Support Vector Machines</vt:lpstr>
      <vt:lpstr>Great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Nirav Shah</dc:creator>
  <cp:lastModifiedBy>Nirav Shah</cp:lastModifiedBy>
  <cp:revision>6</cp:revision>
  <dcterms:created xsi:type="dcterms:W3CDTF">2019-10-01T19:51:22Z</dcterms:created>
  <dcterms:modified xsi:type="dcterms:W3CDTF">2019-10-03T01:14:08Z</dcterms:modified>
</cp:coreProperties>
</file>